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7" r:id="rId5"/>
    <p:sldId id="276" r:id="rId6"/>
    <p:sldId id="268" r:id="rId7"/>
    <p:sldId id="272" r:id="rId8"/>
    <p:sldId id="275" r:id="rId9"/>
    <p:sldId id="273" r:id="rId10"/>
    <p:sldId id="278" r:id="rId11"/>
    <p:sldId id="284" r:id="rId12"/>
    <p:sldId id="280" r:id="rId13"/>
    <p:sldId id="283" r:id="rId14"/>
    <p:sldId id="28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8A65BF-DCA2-4C5E-AD2D-54728073F7BE}" v="343" dt="2020-04-26T15:08:29.215"/>
    <p1510:client id="{6AB26EF7-5B91-4A95-BBA7-021A0D58FBA0}" v="1540" dt="2020-04-25T23:45:30.737"/>
    <p1510:client id="{743D666F-7341-4039-80AD-A8FA9A10F23C}" v="128" dt="2020-04-26T00:34:46.586"/>
    <p1510:client id="{9840952A-9DAA-49D5-B727-7B3DA56D1620}" v="1013" dt="2020-04-25T23:59:54.241"/>
    <p1510:client id="{A010731D-2C6B-4342-AA23-43F501A1388A}" v="595" dt="2020-04-26T00:11:11.838"/>
    <p1510:client id="{B77A6C9E-880E-400C-B365-8E826F68E77D}" v="565" dt="2020-04-26T10:01:49.300"/>
    <p1510:client id="{BB600C41-8220-466F-8750-DF04AAEB12F7}" v="595" dt="2020-04-26T00:33:09.947"/>
    <p1510:client id="{D58F926A-A627-440E-A7F2-91BBA893B9CD}" v="158" dt="2020-04-25T22:51:51.893"/>
    <p1510:client id="{FFAA41CA-DBFD-47D3-A08C-E952D163F62C}" v="101" dt="2020-04-26T23:47:31.482"/>
  </p1510:revLst>
</p1510:revInfo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14" y="24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0" d="100"/>
          <a:sy n="90" d="100"/>
        </p:scale>
        <p:origin x="2976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cs-CZ" sz="1200"/>
            </a:lvl1pPr>
          </a:lstStyle>
          <a:p>
            <a:endParaRPr lang="cs-CZ" dirty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cs-CZ" sz="1200"/>
            </a:lvl1pPr>
          </a:lstStyle>
          <a:p>
            <a:fld id="{9A591099-7EBE-4D12-B880-CCA6B38B92A6}" type="datetimeFigureOut">
              <a:rPr lang="cs-CZ" smtClean="0"/>
              <a:t>26.04.2020</a:t>
            </a:fld>
            <a:endParaRPr lang="cs-CZ" dirty="0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cs-CZ" sz="1200"/>
            </a:lvl1pPr>
          </a:lstStyle>
          <a:p>
            <a:endParaRPr lang="cs-CZ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cs-CZ" sz="1200"/>
            </a:lvl1pPr>
          </a:lstStyle>
          <a:p>
            <a:fld id="{63A36C10-A9D4-4995-9BAF-95FBD77A724B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509218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cs-CZ" sz="1200"/>
            </a:lvl1pPr>
          </a:lstStyle>
          <a:p>
            <a:endParaRPr lang="cs-CZ" dirty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cs-CZ" sz="1200"/>
            </a:lvl1pPr>
          </a:lstStyle>
          <a:p>
            <a:fld id="{70CF4299-1721-48C6-878D-74296BE00D21}" type="datetimeFigureOut">
              <a:rPr lang="cs-CZ"/>
              <a:t>26.04.2020</a:t>
            </a:fld>
            <a:endParaRPr lang="cs-CZ" dirty="0"/>
          </a:p>
        </p:txBody>
      </p:sp>
      <p:sp>
        <p:nvSpPr>
          <p:cNvPr id="4" name="Zástupný symbol obrázku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 dirty="0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 dirty="0"/>
              <a:t>Kliknutím lze upravit styly předlohy textu.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cs-CZ" sz="1200"/>
            </a:lvl1pPr>
          </a:lstStyle>
          <a:p>
            <a:endParaRPr lang="cs-CZ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cs-CZ" sz="1200"/>
            </a:lvl1pPr>
          </a:lstStyle>
          <a:p>
            <a:fld id="{23AEF9EC-8318-4FF6-847E-A85BBD2B7E49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83195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cs-CZ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cs-CZ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cs-CZ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cs-CZ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cs-CZ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cs-CZ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cs-CZ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cs-CZ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cs-CZ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609600" y="261254"/>
            <a:ext cx="8226490" cy="3083767"/>
          </a:xfrm>
        </p:spPr>
        <p:txBody>
          <a:bodyPr anchor="b">
            <a:normAutofit/>
          </a:bodyPr>
          <a:lstStyle>
            <a:lvl1pPr algn="l" latinLnBrk="0">
              <a:lnSpc>
                <a:spcPct val="80000"/>
              </a:lnSpc>
              <a:defRPr lang="cs-CZ" sz="7200">
                <a:solidFill>
                  <a:schemeClr val="tx1"/>
                </a:solidFill>
              </a:defRPr>
            </a:lvl1pPr>
          </a:lstStyle>
          <a:p>
            <a:r>
              <a:rPr lang="cs-CZ" dirty="0"/>
              <a:t>Kliknutím lze upravit styl.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609600" y="3345021"/>
            <a:ext cx="8229600" cy="1371600"/>
          </a:xfrm>
        </p:spPr>
        <p:txBody>
          <a:bodyPr/>
          <a:lstStyle>
            <a:lvl1pPr marL="0" indent="0" algn="l" latinLnBrk="0">
              <a:spcBef>
                <a:spcPts val="1200"/>
              </a:spcBef>
              <a:buNone/>
              <a:defRPr lang="cs-CZ" sz="2400">
                <a:solidFill>
                  <a:schemeClr val="accent1"/>
                </a:solidFill>
              </a:defRPr>
            </a:lvl1pPr>
            <a:lvl2pPr marL="457200" indent="0" algn="ctr" latinLnBrk="0">
              <a:buNone/>
              <a:defRPr lang="cs-CZ" sz="2000"/>
            </a:lvl2pPr>
            <a:lvl3pPr marL="914400" indent="0" algn="ctr" latinLnBrk="0">
              <a:buNone/>
              <a:defRPr lang="cs-CZ" sz="1800"/>
            </a:lvl3pPr>
            <a:lvl4pPr marL="1371600" indent="0" algn="ctr" latinLnBrk="0">
              <a:buNone/>
              <a:defRPr lang="cs-CZ" sz="1600"/>
            </a:lvl4pPr>
            <a:lvl5pPr marL="1828800" indent="0" algn="ctr" latinLnBrk="0">
              <a:buNone/>
              <a:defRPr lang="cs-CZ" sz="1600"/>
            </a:lvl5pPr>
            <a:lvl6pPr marL="2286000" indent="0" algn="ctr" latinLnBrk="0">
              <a:buNone/>
              <a:defRPr lang="cs-CZ" sz="1600"/>
            </a:lvl6pPr>
            <a:lvl7pPr marL="2743200" indent="0" algn="ctr" latinLnBrk="0">
              <a:buNone/>
              <a:defRPr lang="cs-CZ" sz="1600"/>
            </a:lvl7pPr>
            <a:lvl8pPr marL="3200400" indent="0" algn="ctr" latinLnBrk="0">
              <a:buNone/>
              <a:defRPr lang="cs-CZ" sz="1600"/>
            </a:lvl8pPr>
            <a:lvl9pPr marL="3657600" indent="0" algn="ctr" latinLnBrk="0">
              <a:buNone/>
              <a:defRPr lang="cs-CZ" sz="1600"/>
            </a:lvl9pPr>
          </a:lstStyle>
          <a:p>
            <a:r>
              <a:rPr lang="cs-CZ" dirty="0"/>
              <a:t>Kliknutím lze upravit styl předlohy.</a:t>
            </a:r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 dirty="0"/>
              <a:t>Kliknutím lze upravit styly předlohy textu.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80562-E361-4901-81A9-DC99371C70DE}" type="datetime1">
              <a:rPr lang="cs-CZ"/>
              <a:t>26.04.2020</a:t>
            </a:fld>
            <a:endParaRPr lang="cs-CZ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9250680" y="365125"/>
            <a:ext cx="1645920" cy="5811838"/>
          </a:xfrm>
        </p:spPr>
        <p:txBody>
          <a:bodyPr vert="eaVert"/>
          <a:lstStyle>
            <a:lvl1pPr latinLnBrk="0">
              <a:defRPr lang="cs-CZ"/>
            </a:lvl1pPr>
          </a:lstStyle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1295400" y="365125"/>
            <a:ext cx="7624664" cy="5811838"/>
          </a:xfrm>
        </p:spPr>
        <p:txBody>
          <a:bodyPr vert="eaVert"/>
          <a:lstStyle/>
          <a:p>
            <a:pPr lvl="0"/>
            <a:r>
              <a:rPr lang="cs-CZ" dirty="0"/>
              <a:t>Kliknutím lze upravit styly předlohy textu.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E088F-5C71-4C3B-A46F-E5E332BBC3D1}" type="datetime1">
              <a:rPr lang="cs-CZ"/>
              <a:t>26.04.2020</a:t>
            </a:fld>
            <a:endParaRPr lang="cs-CZ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dirty="0"/>
              <a:t>Kliknutím lze upravit styly předlohy textu.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79E80-105D-4CD8-AF07-4CEB9B9063CC}" type="datetime1">
              <a:rPr lang="cs-CZ"/>
              <a:t>26.04.2020</a:t>
            </a:fld>
            <a:endParaRPr lang="cs-CZ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612648" y="265176"/>
            <a:ext cx="8229600" cy="3081528"/>
          </a:xfrm>
        </p:spPr>
        <p:txBody>
          <a:bodyPr anchor="b">
            <a:normAutofit/>
          </a:bodyPr>
          <a:lstStyle>
            <a:lvl1pPr latinLnBrk="0">
              <a:defRPr lang="cs-CZ" sz="5400"/>
            </a:lvl1pPr>
          </a:lstStyle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612648" y="3346704"/>
            <a:ext cx="8229600" cy="1371600"/>
          </a:xfrm>
        </p:spPr>
        <p:txBody>
          <a:bodyPr/>
          <a:lstStyle>
            <a:lvl1pPr marL="0" indent="0" latinLnBrk="0">
              <a:spcBef>
                <a:spcPts val="1200"/>
              </a:spcBef>
              <a:buNone/>
              <a:defRPr lang="cs-CZ" sz="2400"/>
            </a:lvl1pPr>
            <a:lvl2pPr marL="457200" indent="0" latinLnBrk="0">
              <a:buNone/>
              <a:defRPr lang="cs-CZ" sz="2000"/>
            </a:lvl2pPr>
            <a:lvl3pPr marL="914400" indent="0" latinLnBrk="0">
              <a:buNone/>
              <a:defRPr lang="cs-CZ" sz="1800"/>
            </a:lvl3pPr>
            <a:lvl4pPr marL="1371600" indent="0" latinLnBrk="0">
              <a:buNone/>
              <a:defRPr lang="cs-CZ" sz="1600"/>
            </a:lvl4pPr>
            <a:lvl5pPr marL="1828800" indent="0" latinLnBrk="0">
              <a:buNone/>
              <a:defRPr lang="cs-CZ" sz="1600"/>
            </a:lvl5pPr>
            <a:lvl6pPr marL="2286000" indent="0" latinLnBrk="0">
              <a:buNone/>
              <a:defRPr lang="cs-CZ" sz="1600"/>
            </a:lvl6pPr>
            <a:lvl7pPr marL="2743200" indent="0" latinLnBrk="0">
              <a:buNone/>
              <a:defRPr lang="cs-CZ" sz="1600"/>
            </a:lvl7pPr>
            <a:lvl8pPr marL="3200400" indent="0" latinLnBrk="0">
              <a:buNone/>
              <a:defRPr lang="cs-CZ" sz="1600"/>
            </a:lvl8pPr>
            <a:lvl9pPr marL="3657600" indent="0" latinLnBrk="0">
              <a:buNone/>
              <a:defRPr lang="cs-CZ" sz="1600"/>
            </a:lvl9pPr>
          </a:lstStyle>
          <a:p>
            <a:pPr lvl="0"/>
            <a:r>
              <a:rPr lang="cs-CZ" dirty="0"/>
              <a:t>Kliknutím lze upravit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F2C64-0D63-44AF-997A-1B1FE1A96E19}" type="datetime1">
              <a:rPr lang="cs-CZ"/>
              <a:t>26.04.2020</a:t>
            </a:fld>
            <a:endParaRPr lang="cs-CZ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1295401" y="1828800"/>
            <a:ext cx="4572000" cy="4348163"/>
          </a:xfrm>
        </p:spPr>
        <p:txBody>
          <a:bodyPr>
            <a:normAutofit/>
          </a:bodyPr>
          <a:lstStyle>
            <a:lvl1pPr latinLnBrk="0">
              <a:defRPr lang="cs-CZ" sz="2000"/>
            </a:lvl1pPr>
            <a:lvl2pPr latinLnBrk="0">
              <a:defRPr lang="cs-CZ" sz="1800"/>
            </a:lvl2pPr>
            <a:lvl3pPr latinLnBrk="0">
              <a:defRPr lang="cs-CZ" sz="1600"/>
            </a:lvl3pPr>
            <a:lvl4pPr latinLnBrk="0">
              <a:defRPr lang="cs-CZ" sz="1400"/>
            </a:lvl4pPr>
            <a:lvl5pPr latinLnBrk="0">
              <a:defRPr lang="cs-CZ" sz="1400"/>
            </a:lvl5pPr>
            <a:lvl6pPr latinLnBrk="0">
              <a:defRPr lang="cs-CZ" sz="1800"/>
            </a:lvl6pPr>
            <a:lvl7pPr latinLnBrk="0">
              <a:defRPr lang="cs-CZ" sz="1800"/>
            </a:lvl7pPr>
            <a:lvl8pPr latinLnBrk="0">
              <a:defRPr lang="cs-CZ" sz="1800"/>
            </a:lvl8pPr>
            <a:lvl9pPr latinLnBrk="0">
              <a:defRPr lang="cs-CZ" sz="1800"/>
            </a:lvl9pPr>
          </a:lstStyle>
          <a:p>
            <a:pPr lvl="0"/>
            <a:r>
              <a:rPr lang="cs-CZ" dirty="0"/>
              <a:t>Kliknutím lze upravit styly předlohy textu.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324599" y="1828800"/>
            <a:ext cx="4572000" cy="4348163"/>
          </a:xfrm>
        </p:spPr>
        <p:txBody>
          <a:bodyPr>
            <a:normAutofit/>
          </a:bodyPr>
          <a:lstStyle>
            <a:lvl1pPr latinLnBrk="0">
              <a:defRPr lang="cs-CZ" sz="2000"/>
            </a:lvl1pPr>
            <a:lvl2pPr latinLnBrk="0">
              <a:defRPr lang="cs-CZ" sz="1800"/>
            </a:lvl2pPr>
            <a:lvl3pPr latinLnBrk="0">
              <a:defRPr lang="cs-CZ" sz="1600"/>
            </a:lvl3pPr>
            <a:lvl4pPr latinLnBrk="0">
              <a:defRPr lang="cs-CZ" sz="1400"/>
            </a:lvl4pPr>
            <a:lvl5pPr latinLnBrk="0">
              <a:defRPr lang="cs-CZ" sz="1400"/>
            </a:lvl5pPr>
            <a:lvl6pPr latinLnBrk="0">
              <a:defRPr lang="cs-CZ" sz="1800"/>
            </a:lvl6pPr>
            <a:lvl7pPr latinLnBrk="0">
              <a:defRPr lang="cs-CZ" sz="1800"/>
            </a:lvl7pPr>
            <a:lvl8pPr latinLnBrk="0">
              <a:defRPr lang="cs-CZ" sz="1800"/>
            </a:lvl8pPr>
            <a:lvl9pPr latinLnBrk="0">
              <a:defRPr lang="cs-CZ" sz="1800"/>
            </a:lvl9pPr>
          </a:lstStyle>
          <a:p>
            <a:pPr lvl="0"/>
            <a:r>
              <a:rPr lang="cs-CZ" dirty="0"/>
              <a:t>Kliknutím lze upravit styly předlohy textu.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EA110-C81D-4C5F-84B3-B5F5E7416EB9}" type="datetime1">
              <a:rPr lang="cs-CZ"/>
              <a:t>26.04.2020</a:t>
            </a:fld>
            <a:endParaRPr lang="cs-CZ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1298448" y="1627258"/>
            <a:ext cx="4572000" cy="685800"/>
          </a:xfrm>
        </p:spPr>
        <p:txBody>
          <a:bodyPr anchor="ctr">
            <a:normAutofit/>
          </a:bodyPr>
          <a:lstStyle>
            <a:lvl1pPr marL="0" indent="0" latinLnBrk="0">
              <a:spcBef>
                <a:spcPts val="0"/>
              </a:spcBef>
              <a:buNone/>
              <a:defRPr lang="cs-CZ" sz="2000" b="0">
                <a:solidFill>
                  <a:schemeClr val="accent1"/>
                </a:solidFill>
              </a:defRPr>
            </a:lvl1pPr>
            <a:lvl2pPr marL="457200" indent="0" latinLnBrk="0">
              <a:buNone/>
              <a:defRPr lang="cs-CZ" sz="2000" b="1"/>
            </a:lvl2pPr>
            <a:lvl3pPr marL="914400" indent="0" latinLnBrk="0">
              <a:buNone/>
              <a:defRPr lang="cs-CZ" sz="1800" b="1"/>
            </a:lvl3pPr>
            <a:lvl4pPr marL="1371600" indent="0" latinLnBrk="0">
              <a:buNone/>
              <a:defRPr lang="cs-CZ" sz="1600" b="1"/>
            </a:lvl4pPr>
            <a:lvl5pPr marL="1828800" indent="0" latinLnBrk="0">
              <a:buNone/>
              <a:defRPr lang="cs-CZ" sz="1600" b="1"/>
            </a:lvl5pPr>
            <a:lvl6pPr marL="2286000" indent="0" latinLnBrk="0">
              <a:buNone/>
              <a:defRPr lang="cs-CZ" sz="1600" b="1"/>
            </a:lvl6pPr>
            <a:lvl7pPr marL="2743200" indent="0" latinLnBrk="0">
              <a:buNone/>
              <a:defRPr lang="cs-CZ" sz="1600" b="1"/>
            </a:lvl7pPr>
            <a:lvl8pPr marL="3200400" indent="0" latinLnBrk="0">
              <a:buNone/>
              <a:defRPr lang="cs-CZ" sz="1600" b="1"/>
            </a:lvl8pPr>
            <a:lvl9pPr marL="3657600" indent="0" latinLnBrk="0">
              <a:buNone/>
              <a:defRPr lang="cs-CZ" sz="1600" b="1"/>
            </a:lvl9pPr>
          </a:lstStyle>
          <a:p>
            <a:pPr lvl="0"/>
            <a:r>
              <a:rPr lang="cs-CZ" dirty="0"/>
              <a:t>Kliknutím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1298448" y="2331720"/>
            <a:ext cx="4572000" cy="3840480"/>
          </a:xfrm>
        </p:spPr>
        <p:txBody>
          <a:bodyPr>
            <a:normAutofit/>
          </a:bodyPr>
          <a:lstStyle>
            <a:lvl1pPr latinLnBrk="0">
              <a:defRPr lang="cs-CZ" sz="2000"/>
            </a:lvl1pPr>
            <a:lvl2pPr latinLnBrk="0">
              <a:defRPr lang="cs-CZ" sz="1800"/>
            </a:lvl2pPr>
            <a:lvl3pPr latinLnBrk="0">
              <a:defRPr lang="cs-CZ" sz="1600"/>
            </a:lvl3pPr>
            <a:lvl4pPr latinLnBrk="0">
              <a:defRPr lang="cs-CZ" sz="1400"/>
            </a:lvl4pPr>
            <a:lvl5pPr latinLnBrk="0">
              <a:defRPr lang="cs-CZ" sz="1400"/>
            </a:lvl5pPr>
            <a:lvl6pPr latinLnBrk="0">
              <a:defRPr lang="cs-CZ" sz="1600"/>
            </a:lvl6pPr>
            <a:lvl7pPr latinLnBrk="0">
              <a:defRPr lang="cs-CZ" sz="1600"/>
            </a:lvl7pPr>
            <a:lvl8pPr latinLnBrk="0">
              <a:defRPr lang="cs-CZ" sz="1600"/>
            </a:lvl8pPr>
            <a:lvl9pPr latinLnBrk="0">
              <a:defRPr lang="cs-CZ" sz="1600"/>
            </a:lvl9pPr>
          </a:lstStyle>
          <a:p>
            <a:pPr lvl="0"/>
            <a:r>
              <a:rPr lang="cs-CZ" dirty="0"/>
              <a:t>Kliknutím lze upravit styly předlohy textu.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327648" y="1627258"/>
            <a:ext cx="4572000" cy="685800"/>
          </a:xfrm>
        </p:spPr>
        <p:txBody>
          <a:bodyPr anchor="ctr">
            <a:normAutofit/>
          </a:bodyPr>
          <a:lstStyle>
            <a:lvl1pPr marL="0" indent="0" latinLnBrk="0">
              <a:spcBef>
                <a:spcPts val="0"/>
              </a:spcBef>
              <a:buNone/>
              <a:defRPr lang="cs-CZ" sz="2000" b="0">
                <a:solidFill>
                  <a:schemeClr val="accent1"/>
                </a:solidFill>
              </a:defRPr>
            </a:lvl1pPr>
            <a:lvl2pPr marL="457200" indent="0" latinLnBrk="0">
              <a:buNone/>
              <a:defRPr lang="cs-CZ" sz="2000" b="1"/>
            </a:lvl2pPr>
            <a:lvl3pPr marL="914400" indent="0" latinLnBrk="0">
              <a:buNone/>
              <a:defRPr lang="cs-CZ" sz="1800" b="1"/>
            </a:lvl3pPr>
            <a:lvl4pPr marL="1371600" indent="0" latinLnBrk="0">
              <a:buNone/>
              <a:defRPr lang="cs-CZ" sz="1600" b="1"/>
            </a:lvl4pPr>
            <a:lvl5pPr marL="1828800" indent="0" latinLnBrk="0">
              <a:buNone/>
              <a:defRPr lang="cs-CZ" sz="1600" b="1"/>
            </a:lvl5pPr>
            <a:lvl6pPr marL="2286000" indent="0" latinLnBrk="0">
              <a:buNone/>
              <a:defRPr lang="cs-CZ" sz="1600" b="1"/>
            </a:lvl6pPr>
            <a:lvl7pPr marL="2743200" indent="0" latinLnBrk="0">
              <a:buNone/>
              <a:defRPr lang="cs-CZ" sz="1600" b="1"/>
            </a:lvl7pPr>
            <a:lvl8pPr marL="3200400" indent="0" latinLnBrk="0">
              <a:buNone/>
              <a:defRPr lang="cs-CZ" sz="1600" b="1"/>
            </a:lvl8pPr>
            <a:lvl9pPr marL="3657600" indent="0" latinLnBrk="0">
              <a:buNone/>
              <a:defRPr lang="cs-CZ" sz="1600" b="1"/>
            </a:lvl9pPr>
          </a:lstStyle>
          <a:p>
            <a:pPr lvl="0"/>
            <a:r>
              <a:rPr lang="cs-CZ" dirty="0"/>
              <a:t>Kliknutím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327648" y="2331720"/>
            <a:ext cx="4572000" cy="3840480"/>
          </a:xfrm>
        </p:spPr>
        <p:txBody>
          <a:bodyPr>
            <a:normAutofit/>
          </a:bodyPr>
          <a:lstStyle>
            <a:lvl1pPr latinLnBrk="0">
              <a:defRPr lang="cs-CZ" sz="2000"/>
            </a:lvl1pPr>
            <a:lvl2pPr latinLnBrk="0">
              <a:defRPr lang="cs-CZ" sz="1800"/>
            </a:lvl2pPr>
            <a:lvl3pPr latinLnBrk="0">
              <a:defRPr lang="cs-CZ" sz="1600"/>
            </a:lvl3pPr>
            <a:lvl4pPr latinLnBrk="0">
              <a:defRPr lang="cs-CZ" sz="1400"/>
            </a:lvl4pPr>
            <a:lvl5pPr latinLnBrk="0">
              <a:defRPr lang="cs-CZ" sz="1400"/>
            </a:lvl5pPr>
            <a:lvl6pPr latinLnBrk="0">
              <a:defRPr lang="cs-CZ" sz="1600"/>
            </a:lvl6pPr>
            <a:lvl7pPr latinLnBrk="0">
              <a:defRPr lang="cs-CZ" sz="1600"/>
            </a:lvl7pPr>
            <a:lvl8pPr latinLnBrk="0">
              <a:defRPr lang="cs-CZ" sz="1600"/>
            </a:lvl8pPr>
            <a:lvl9pPr latinLnBrk="0">
              <a:defRPr lang="cs-CZ" sz="1600"/>
            </a:lvl9pPr>
          </a:lstStyle>
          <a:p>
            <a:pPr lvl="0"/>
            <a:r>
              <a:rPr lang="cs-CZ" dirty="0"/>
              <a:t>Kliknutím lze upravit styly předlohy textu.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EC5ED-4C80-4726-926C-338D85485045}" type="datetime1">
              <a:rPr lang="cs-CZ"/>
              <a:t>26.04.2020</a:t>
            </a:fld>
            <a:endParaRPr lang="cs-CZ" dirty="0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47976-C764-44D0-930D-1AC5846C8450}" type="datetime1">
              <a:rPr lang="cs-CZ"/>
              <a:t>26.04.2020</a:t>
            </a:fld>
            <a:endParaRPr lang="cs-CZ" dirty="0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A5702-ECF8-4274-B6BF-9D5EEBC26FE5}" type="datetime1">
              <a:rPr lang="cs-CZ"/>
              <a:t>26.04.2020</a:t>
            </a:fld>
            <a:endParaRPr lang="cs-CZ" dirty="0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délník 7"/>
          <p:cNvSpPr/>
          <p:nvPr userDrawn="1"/>
        </p:nvSpPr>
        <p:spPr bwMode="hidden">
          <a:xfrm>
            <a:off x="0" y="0"/>
            <a:ext cx="7315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979330" y="457200"/>
            <a:ext cx="3603070" cy="1554480"/>
          </a:xfrm>
        </p:spPr>
        <p:txBody>
          <a:bodyPr anchor="b"/>
          <a:lstStyle>
            <a:lvl1pPr latinLnBrk="0">
              <a:defRPr lang="cs-CZ" sz="3200"/>
            </a:lvl1pPr>
          </a:lstStyle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606490" y="685800"/>
            <a:ext cx="6102220" cy="5486400"/>
          </a:xfrm>
        </p:spPr>
        <p:txBody>
          <a:bodyPr>
            <a:normAutofit/>
          </a:bodyPr>
          <a:lstStyle>
            <a:lvl1pPr latinLnBrk="0">
              <a:defRPr lang="cs-CZ" sz="2000"/>
            </a:lvl1pPr>
            <a:lvl2pPr latinLnBrk="0">
              <a:defRPr lang="cs-CZ" sz="1800"/>
            </a:lvl2pPr>
            <a:lvl3pPr latinLnBrk="0">
              <a:defRPr lang="cs-CZ" sz="1600"/>
            </a:lvl3pPr>
            <a:lvl4pPr latinLnBrk="0">
              <a:defRPr lang="cs-CZ" sz="1400"/>
            </a:lvl4pPr>
            <a:lvl5pPr latinLnBrk="0">
              <a:defRPr lang="cs-CZ" sz="1400"/>
            </a:lvl5pPr>
            <a:lvl6pPr latinLnBrk="0">
              <a:defRPr lang="cs-CZ" sz="2000"/>
            </a:lvl6pPr>
            <a:lvl7pPr latinLnBrk="0">
              <a:defRPr lang="cs-CZ" sz="2000"/>
            </a:lvl7pPr>
            <a:lvl8pPr latinLnBrk="0">
              <a:defRPr lang="cs-CZ" sz="2000"/>
            </a:lvl8pPr>
            <a:lvl9pPr latinLnBrk="0">
              <a:defRPr lang="cs-CZ" sz="2000"/>
            </a:lvl9pPr>
          </a:lstStyle>
          <a:p>
            <a:pPr lvl="0"/>
            <a:r>
              <a:rPr lang="cs-CZ" dirty="0"/>
              <a:t>Kliknutím lze upravit styly předlohy textu.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7979330" y="2101850"/>
            <a:ext cx="3603070" cy="1828800"/>
          </a:xfrm>
        </p:spPr>
        <p:txBody>
          <a:bodyPr/>
          <a:lstStyle>
            <a:lvl1pPr marL="0" indent="0" latinLnBrk="0">
              <a:spcBef>
                <a:spcPts val="1200"/>
              </a:spcBef>
              <a:buNone/>
              <a:defRPr lang="cs-CZ" sz="1600"/>
            </a:lvl1pPr>
            <a:lvl2pPr marL="457200" indent="0" latinLnBrk="0">
              <a:buNone/>
              <a:defRPr lang="cs-CZ" sz="1400"/>
            </a:lvl2pPr>
            <a:lvl3pPr marL="914400" indent="0" latinLnBrk="0">
              <a:buNone/>
              <a:defRPr lang="cs-CZ" sz="1200"/>
            </a:lvl3pPr>
            <a:lvl4pPr marL="1371600" indent="0" latinLnBrk="0">
              <a:buNone/>
              <a:defRPr lang="cs-CZ" sz="1000"/>
            </a:lvl4pPr>
            <a:lvl5pPr marL="1828800" indent="0" latinLnBrk="0">
              <a:buNone/>
              <a:defRPr lang="cs-CZ" sz="1000"/>
            </a:lvl5pPr>
            <a:lvl6pPr marL="2286000" indent="0" latinLnBrk="0">
              <a:buNone/>
              <a:defRPr lang="cs-CZ" sz="1000"/>
            </a:lvl6pPr>
            <a:lvl7pPr marL="2743200" indent="0" latinLnBrk="0">
              <a:buNone/>
              <a:defRPr lang="cs-CZ" sz="1000"/>
            </a:lvl7pPr>
            <a:lvl8pPr marL="3200400" indent="0" latinLnBrk="0">
              <a:buNone/>
              <a:defRPr lang="cs-CZ" sz="1000"/>
            </a:lvl8pPr>
            <a:lvl9pPr marL="3657600" indent="0" latinLnBrk="0">
              <a:buNone/>
              <a:defRPr lang="cs-CZ" sz="1000"/>
            </a:lvl9pPr>
          </a:lstStyle>
          <a:p>
            <a:pPr lvl="0"/>
            <a:r>
              <a:rPr lang="cs-CZ" dirty="0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66C6A-A83C-4E27-990F-89F11F779CE0}" type="datetime1">
              <a:rPr lang="cs-CZ"/>
              <a:t>26.04.2020</a:t>
            </a:fld>
            <a:endParaRPr lang="cs-CZ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délník 7"/>
          <p:cNvSpPr/>
          <p:nvPr/>
        </p:nvSpPr>
        <p:spPr bwMode="hidden">
          <a:xfrm>
            <a:off x="0" y="0"/>
            <a:ext cx="7315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982712" y="457200"/>
            <a:ext cx="3602736" cy="1554480"/>
          </a:xfrm>
        </p:spPr>
        <p:txBody>
          <a:bodyPr anchor="b"/>
          <a:lstStyle>
            <a:lvl1pPr latinLnBrk="0">
              <a:defRPr lang="cs-CZ" sz="3200"/>
            </a:lvl1pPr>
          </a:lstStyle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symbol obrázku 2"/>
          <p:cNvSpPr>
            <a:spLocks noGrp="1"/>
          </p:cNvSpPr>
          <p:nvPr>
            <p:ph type="pic" idx="1"/>
          </p:nvPr>
        </p:nvSpPr>
        <p:spPr>
          <a:xfrm>
            <a:off x="0" y="-1"/>
            <a:ext cx="7315200" cy="6858000"/>
          </a:xfrm>
        </p:spPr>
        <p:txBody>
          <a:bodyPr tIns="457200">
            <a:normAutofit/>
          </a:bodyPr>
          <a:lstStyle>
            <a:lvl1pPr marL="0" indent="0" algn="ctr" latinLnBrk="0">
              <a:buNone/>
              <a:defRPr lang="cs-CZ" sz="2400"/>
            </a:lvl1pPr>
            <a:lvl2pPr marL="457200" indent="0" latinLnBrk="0">
              <a:buNone/>
              <a:defRPr lang="cs-CZ" sz="2800"/>
            </a:lvl2pPr>
            <a:lvl3pPr marL="914400" indent="0" latinLnBrk="0">
              <a:buNone/>
              <a:defRPr lang="cs-CZ" sz="2400"/>
            </a:lvl3pPr>
            <a:lvl4pPr marL="1371600" indent="0" latinLnBrk="0">
              <a:buNone/>
              <a:defRPr lang="cs-CZ" sz="2000"/>
            </a:lvl4pPr>
            <a:lvl5pPr marL="1828800" indent="0" latinLnBrk="0">
              <a:buNone/>
              <a:defRPr lang="cs-CZ" sz="2000"/>
            </a:lvl5pPr>
            <a:lvl6pPr marL="2286000" indent="0" latinLnBrk="0">
              <a:buNone/>
              <a:defRPr lang="cs-CZ" sz="2000"/>
            </a:lvl6pPr>
            <a:lvl7pPr marL="2743200" indent="0" latinLnBrk="0">
              <a:buNone/>
              <a:defRPr lang="cs-CZ" sz="2000"/>
            </a:lvl7pPr>
            <a:lvl8pPr marL="3200400" indent="0" latinLnBrk="0">
              <a:buNone/>
              <a:defRPr lang="cs-CZ" sz="2000"/>
            </a:lvl8pPr>
            <a:lvl9pPr marL="3657600" indent="0" latinLnBrk="0">
              <a:buNone/>
              <a:defRPr lang="cs-CZ" sz="2000"/>
            </a:lvl9pPr>
          </a:lstStyle>
          <a:p>
            <a:r>
              <a:rPr lang="cs-CZ" dirty="0"/>
              <a:t>Kliknutím na ikonu přidáte obrázek.</a:t>
            </a:r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7982712" y="2101850"/>
            <a:ext cx="3602736" cy="1828800"/>
          </a:xfrm>
        </p:spPr>
        <p:txBody>
          <a:bodyPr/>
          <a:lstStyle>
            <a:lvl1pPr marL="0" indent="0" latinLnBrk="0">
              <a:buNone/>
              <a:defRPr lang="cs-CZ" sz="1600"/>
            </a:lvl1pPr>
            <a:lvl2pPr marL="457200" indent="0" latinLnBrk="0">
              <a:buNone/>
              <a:defRPr lang="cs-CZ" sz="1400"/>
            </a:lvl2pPr>
            <a:lvl3pPr marL="914400" indent="0" latinLnBrk="0">
              <a:buNone/>
              <a:defRPr lang="cs-CZ" sz="1200"/>
            </a:lvl3pPr>
            <a:lvl4pPr marL="1371600" indent="0" latinLnBrk="0">
              <a:buNone/>
              <a:defRPr lang="cs-CZ" sz="1000"/>
            </a:lvl4pPr>
            <a:lvl5pPr marL="1828800" indent="0" latinLnBrk="0">
              <a:buNone/>
              <a:defRPr lang="cs-CZ" sz="1000"/>
            </a:lvl5pPr>
            <a:lvl6pPr marL="2286000" indent="0" latinLnBrk="0">
              <a:buNone/>
              <a:defRPr lang="cs-CZ" sz="1000"/>
            </a:lvl6pPr>
            <a:lvl7pPr marL="2743200" indent="0" latinLnBrk="0">
              <a:buNone/>
              <a:defRPr lang="cs-CZ" sz="1000"/>
            </a:lvl7pPr>
            <a:lvl8pPr marL="3200400" indent="0" latinLnBrk="0">
              <a:buNone/>
              <a:defRPr lang="cs-CZ" sz="1000"/>
            </a:lvl8pPr>
            <a:lvl9pPr marL="3657600" indent="0" latinLnBrk="0">
              <a:buNone/>
              <a:defRPr lang="cs-CZ" sz="1000"/>
            </a:lvl9pPr>
          </a:lstStyle>
          <a:p>
            <a:pPr lvl="0"/>
            <a:r>
              <a:rPr lang="cs-CZ" dirty="0"/>
              <a:t>Kliknutím lze upravit styly předlohy textu.</a:t>
            </a: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1295400" y="362303"/>
            <a:ext cx="9601200" cy="10699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1295400" y="1828799"/>
            <a:ext cx="9601200" cy="4348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dirty="0"/>
              <a:t>Kliknutím lze upravit styly předlohy textu.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9419253" y="6385492"/>
            <a:ext cx="982047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cs-CZ" sz="800">
                <a:solidFill>
                  <a:schemeClr val="accent1"/>
                </a:solidFill>
              </a:defRPr>
            </a:lvl1pPr>
          </a:lstStyle>
          <a:p>
            <a:fld id="{D14E86EA-95E3-4DA0-97E2-7D1BBAC51A0F}" type="datetime1">
              <a:rPr lang="cs-CZ"/>
              <a:t>26.04.2020</a:t>
            </a:fld>
            <a:endParaRPr lang="cs-CZ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609600" y="6385492"/>
            <a:ext cx="6099048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cs-CZ" sz="800">
                <a:solidFill>
                  <a:schemeClr val="accent1"/>
                </a:solidFill>
              </a:defRPr>
            </a:lvl1pPr>
          </a:lstStyle>
          <a:p>
            <a:endParaRPr lang="cs-CZ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10753532" y="6385492"/>
            <a:ext cx="828868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cs-CZ" sz="800">
                <a:solidFill>
                  <a:schemeClr val="accent1"/>
                </a:solidFill>
              </a:defRPr>
            </a:lvl1pPr>
          </a:lstStyle>
          <a:p>
            <a:fld id="{E31375A4-56A4-47D6-9801-1991572033F7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cs-CZ" sz="32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lang="cs-CZ"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Arial" pitchFamily="34" charset="0"/>
        <a:buChar char="•"/>
        <a:defRPr lang="cs-CZ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lang="cs-CZ"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lang="cs-CZ"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lang="cs-CZ"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lang="cs-CZ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lang="cs-CZ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lang="cs-CZ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lang="cs-CZ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lang="cs-CZ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cs-CZ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cs-CZ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cs-CZ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cs-CZ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cs-CZ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cs-CZ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cs-CZ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cs-CZ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azKexGF8nu4?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903384" y="1629182"/>
            <a:ext cx="10383960" cy="999744"/>
          </a:xfrm>
        </p:spPr>
        <p:txBody>
          <a:bodyPr>
            <a:normAutofit/>
          </a:bodyPr>
          <a:lstStyle/>
          <a:p>
            <a:r>
              <a:rPr lang="cs-CZ" sz="4800" dirty="0"/>
              <a:t>Real-</a:t>
            </a:r>
            <a:r>
              <a:rPr lang="cs-CZ" sz="4800" dirty="0" err="1"/>
              <a:t>time</a:t>
            </a:r>
            <a:r>
              <a:rPr lang="cs-CZ" sz="4800" dirty="0"/>
              <a:t> </a:t>
            </a:r>
            <a:r>
              <a:rPr lang="cs-CZ" sz="4800" dirty="0" err="1"/>
              <a:t>Volumetric</a:t>
            </a:r>
            <a:r>
              <a:rPr lang="cs-CZ" sz="4800" dirty="0"/>
              <a:t> </a:t>
            </a:r>
            <a:r>
              <a:rPr lang="cs-CZ" sz="4800" dirty="0" err="1"/>
              <a:t>Fog</a:t>
            </a:r>
            <a:r>
              <a:rPr lang="cs-CZ" sz="4800" dirty="0"/>
              <a:t> </a:t>
            </a:r>
            <a:r>
              <a:rPr lang="cs-CZ" sz="4800" dirty="0" err="1"/>
              <a:t>Simulation</a:t>
            </a:r>
            <a:endParaRPr lang="cs-CZ" sz="4800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4961262" y="3868322"/>
            <a:ext cx="2298854" cy="4351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cs-CZ" dirty="0"/>
              <a:t>Lucia </a:t>
            </a:r>
            <a:r>
              <a:rPr lang="cs-CZ" dirty="0" err="1"/>
              <a:t>Tódová</a:t>
            </a:r>
          </a:p>
        </p:txBody>
      </p:sp>
      <p:sp>
        <p:nvSpPr>
          <p:cNvPr id="5" name="Nadpis 1">
            <a:extLst>
              <a:ext uri="{FF2B5EF4-FFF2-40B4-BE49-F238E27FC236}">
                <a16:creationId xmlns:a16="http://schemas.microsoft.com/office/drawing/2014/main" id="{E3EF922C-01A6-42D3-93D2-88593AF8A305}"/>
              </a:ext>
            </a:extLst>
          </p:cNvPr>
          <p:cNvSpPr txBox="1">
            <a:spLocks/>
          </p:cNvSpPr>
          <p:nvPr/>
        </p:nvSpPr>
        <p:spPr>
          <a:xfrm>
            <a:off x="3837543" y="2626209"/>
            <a:ext cx="4545022" cy="7977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cs-CZ" sz="7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Milestone Presentation</a:t>
            </a:r>
          </a:p>
        </p:txBody>
      </p:sp>
      <p:sp>
        <p:nvSpPr>
          <p:cNvPr id="9" name="Podnadpis 2">
            <a:extLst>
              <a:ext uri="{FF2B5EF4-FFF2-40B4-BE49-F238E27FC236}">
                <a16:creationId xmlns:a16="http://schemas.microsoft.com/office/drawing/2014/main" id="{ABC7A910-F5CB-4DD5-9C74-1F7D92AF6724}"/>
              </a:ext>
            </a:extLst>
          </p:cNvPr>
          <p:cNvSpPr txBox="1">
            <a:spLocks/>
          </p:cNvSpPr>
          <p:nvPr/>
        </p:nvSpPr>
        <p:spPr>
          <a:xfrm>
            <a:off x="9909672" y="5860538"/>
            <a:ext cx="1812276" cy="4351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None/>
              <a:defRPr lang="cs-CZ"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None/>
              <a:defRPr lang="cs-CZ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25.04.2020</a:t>
            </a:r>
          </a:p>
        </p:txBody>
      </p:sp>
    </p:spTree>
    <p:extLst>
      <p:ext uri="{BB962C8B-B14F-4D97-AF65-F5344CB8AC3E}">
        <p14:creationId xmlns:p14="http://schemas.microsoft.com/office/powerpoint/2010/main" val="1051878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771512" y="656359"/>
            <a:ext cx="3603070" cy="576003"/>
          </a:xfrm>
        </p:spPr>
        <p:txBody>
          <a:bodyPr/>
          <a:lstStyle/>
          <a:p>
            <a:r>
              <a:rPr lang="cs-CZ" dirty="0"/>
              <a:t>Nice to </a:t>
            </a:r>
            <a:r>
              <a:rPr lang="cs-CZ" dirty="0" err="1"/>
              <a:t>have</a:t>
            </a:r>
            <a:r>
              <a:rPr lang="cs-CZ" dirty="0"/>
              <a:t>:</a:t>
            </a:r>
            <a:endParaRPr lang="en-US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705694" y="1599623"/>
            <a:ext cx="6062252" cy="464300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Char char="•"/>
            </a:pPr>
            <a:r>
              <a:rPr lang="cs-CZ" dirty="0" err="1"/>
              <a:t>Complete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incident </a:t>
            </a:r>
            <a:r>
              <a:rPr lang="cs-CZ" dirty="0" err="1"/>
              <a:t>light</a:t>
            </a:r>
            <a:r>
              <a:rPr lang="cs-CZ" dirty="0"/>
              <a:t> </a:t>
            </a:r>
            <a:r>
              <a:rPr lang="cs-CZ" dirty="0" err="1"/>
              <a:t>calculations</a:t>
            </a:r>
            <a:endParaRPr lang="cs-CZ"/>
          </a:p>
          <a:p>
            <a:pPr marL="285750" indent="-285750">
              <a:buChar char="•"/>
            </a:pPr>
            <a:r>
              <a:rPr lang="cs-CZ" dirty="0" err="1">
                <a:ea typeface="+mn-lt"/>
                <a:cs typeface="+mn-lt"/>
              </a:rPr>
              <a:t>Optimizations</a:t>
            </a:r>
            <a:r>
              <a:rPr lang="cs-CZ" dirty="0">
                <a:ea typeface="+mn-lt"/>
                <a:cs typeface="+mn-lt"/>
              </a:rPr>
              <a:t> </a:t>
            </a:r>
            <a:r>
              <a:rPr lang="cs-CZ" dirty="0" err="1">
                <a:ea typeface="+mn-lt"/>
                <a:cs typeface="+mn-lt"/>
              </a:rPr>
              <a:t>for</a:t>
            </a:r>
            <a:r>
              <a:rPr lang="cs-CZ" dirty="0">
                <a:ea typeface="+mn-lt"/>
                <a:cs typeface="+mn-lt"/>
              </a:rPr>
              <a:t> </a:t>
            </a:r>
            <a:r>
              <a:rPr lang="cs-CZ" dirty="0" err="1">
                <a:ea typeface="+mn-lt"/>
                <a:cs typeface="+mn-lt"/>
              </a:rPr>
              <a:t>Oculus</a:t>
            </a:r>
            <a:r>
              <a:rPr lang="cs-CZ" dirty="0">
                <a:ea typeface="+mn-lt"/>
                <a:cs typeface="+mn-lt"/>
              </a:rPr>
              <a:t> </a:t>
            </a:r>
            <a:r>
              <a:rPr lang="cs-CZ" dirty="0" err="1">
                <a:ea typeface="+mn-lt"/>
                <a:cs typeface="+mn-lt"/>
              </a:rPr>
              <a:t>Quest</a:t>
            </a:r>
            <a:endParaRPr lang="cs-CZ" dirty="0"/>
          </a:p>
          <a:p>
            <a:pPr marL="742950" lvl="1" indent="-285750">
              <a:buChar char="•"/>
            </a:pPr>
            <a:r>
              <a:rPr lang="cs-CZ" dirty="0" err="1">
                <a:ea typeface="+mn-lt"/>
                <a:cs typeface="+mn-lt"/>
              </a:rPr>
              <a:t>Find</a:t>
            </a:r>
            <a:r>
              <a:rPr lang="cs-CZ" dirty="0">
                <a:ea typeface="+mn-lt"/>
                <a:cs typeface="+mn-lt"/>
              </a:rPr>
              <a:t> </a:t>
            </a:r>
            <a:r>
              <a:rPr lang="cs-CZ" dirty="0" err="1">
                <a:ea typeface="+mn-lt"/>
                <a:cs typeface="+mn-lt"/>
              </a:rPr>
              <a:t>optimal</a:t>
            </a:r>
            <a:r>
              <a:rPr lang="cs-CZ" dirty="0">
                <a:ea typeface="+mn-lt"/>
                <a:cs typeface="+mn-lt"/>
              </a:rPr>
              <a:t> </a:t>
            </a:r>
            <a:r>
              <a:rPr lang="cs-CZ" dirty="0" err="1">
                <a:ea typeface="+mn-lt"/>
                <a:cs typeface="+mn-lt"/>
              </a:rPr>
              <a:t>ray</a:t>
            </a:r>
            <a:r>
              <a:rPr lang="cs-CZ" dirty="0">
                <a:ea typeface="+mn-lt"/>
                <a:cs typeface="+mn-lt"/>
              </a:rPr>
              <a:t> </a:t>
            </a:r>
            <a:r>
              <a:rPr lang="cs-CZ" dirty="0" err="1">
                <a:ea typeface="+mn-lt"/>
                <a:cs typeface="+mn-lt"/>
              </a:rPr>
              <a:t>marching</a:t>
            </a:r>
            <a:r>
              <a:rPr lang="cs-CZ" dirty="0">
                <a:ea typeface="+mn-lt"/>
                <a:cs typeface="+mn-lt"/>
              </a:rPr>
              <a:t> step </a:t>
            </a:r>
            <a:r>
              <a:rPr lang="cs-CZ" dirty="0" err="1">
                <a:ea typeface="+mn-lt"/>
                <a:cs typeface="+mn-lt"/>
              </a:rPr>
              <a:t>size</a:t>
            </a:r>
            <a:endParaRPr lang="cs-CZ" dirty="0" err="1"/>
          </a:p>
          <a:p>
            <a:pPr marL="285750" indent="-285750">
              <a:buChar char="•"/>
            </a:pPr>
            <a:r>
              <a:rPr lang="cs-CZ" dirty="0" err="1"/>
              <a:t>Scene</a:t>
            </a:r>
            <a:r>
              <a:rPr lang="cs-CZ" dirty="0"/>
              <a:t> </a:t>
            </a:r>
            <a:r>
              <a:rPr lang="cs-CZ" dirty="0" err="1"/>
              <a:t>light</a:t>
            </a:r>
            <a:r>
              <a:rPr lang="cs-CZ" dirty="0"/>
              <a:t> </a:t>
            </a:r>
            <a:r>
              <a:rPr lang="cs-CZ" dirty="0" err="1"/>
              <a:t>color</a:t>
            </a:r>
            <a:r>
              <a:rPr lang="cs-CZ" dirty="0"/>
              <a:t> and intensity </a:t>
            </a:r>
            <a:r>
              <a:rPr lang="cs-CZ" dirty="0" err="1"/>
              <a:t>dependent</a:t>
            </a:r>
            <a:r>
              <a:rPr lang="cs-CZ" dirty="0"/>
              <a:t> </a:t>
            </a:r>
            <a:r>
              <a:rPr lang="cs-CZ" dirty="0" err="1"/>
              <a:t>illumination</a:t>
            </a:r>
          </a:p>
          <a:p>
            <a:pPr marL="742950" lvl="1" indent="-285750">
              <a:buChar char="•"/>
            </a:pPr>
            <a:endParaRPr lang="cs-CZ" dirty="0"/>
          </a:p>
          <a:p>
            <a:pPr marL="742950" lvl="1" indent="-285750">
              <a:buChar char="•"/>
            </a:pPr>
            <a:endParaRPr lang="cs-CZ" dirty="0"/>
          </a:p>
          <a:p>
            <a:pPr lvl="1"/>
            <a:endParaRPr lang="cs-CZ" dirty="0"/>
          </a:p>
          <a:p>
            <a:pPr marL="285750" indent="-285750">
              <a:buChar char="•"/>
            </a:pPr>
            <a:endParaRPr lang="cs-CZ" dirty="0"/>
          </a:p>
        </p:txBody>
      </p:sp>
      <p:sp>
        <p:nvSpPr>
          <p:cNvPr id="6" name="Nadpis 1">
            <a:extLst>
              <a:ext uri="{FF2B5EF4-FFF2-40B4-BE49-F238E27FC236}">
                <a16:creationId xmlns:a16="http://schemas.microsoft.com/office/drawing/2014/main" id="{DA35C9F1-E011-43B7-B3F6-4D2F7900E0BF}"/>
              </a:ext>
            </a:extLst>
          </p:cNvPr>
          <p:cNvSpPr txBox="1">
            <a:spLocks/>
          </p:cNvSpPr>
          <p:nvPr/>
        </p:nvSpPr>
        <p:spPr>
          <a:xfrm>
            <a:off x="503793" y="729868"/>
            <a:ext cx="4614294" cy="5726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cs-CZ" sz="7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Future work:</a:t>
            </a:r>
            <a:endParaRPr lang="en-US" dirty="0"/>
          </a:p>
        </p:txBody>
      </p:sp>
      <p:sp>
        <p:nvSpPr>
          <p:cNvPr id="8" name="Zástupný symbol pro text 3">
            <a:extLst>
              <a:ext uri="{FF2B5EF4-FFF2-40B4-BE49-F238E27FC236}">
                <a16:creationId xmlns:a16="http://schemas.microsoft.com/office/drawing/2014/main" id="{9EB88B42-3412-4409-8D5B-20B40637713B}"/>
              </a:ext>
            </a:extLst>
          </p:cNvPr>
          <p:cNvSpPr txBox="1">
            <a:spLocks/>
          </p:cNvSpPr>
          <p:nvPr/>
        </p:nvSpPr>
        <p:spPr>
          <a:xfrm>
            <a:off x="7768049" y="1596160"/>
            <a:ext cx="4027366" cy="46689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None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None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Char char="•"/>
            </a:pPr>
            <a:r>
              <a:rPr lang="en-US" dirty="0"/>
              <a:t>Weather map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Cloud density dependent on height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Random number generation in Compute Shader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Directional Light support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cs-CZ" dirty="0">
                <a:ea typeface="+mn-lt"/>
                <a:cs typeface="+mn-lt"/>
              </a:rPr>
              <a:t>User </a:t>
            </a:r>
            <a:r>
              <a:rPr lang="cs-CZ" dirty="0" err="1">
                <a:ea typeface="+mn-lt"/>
                <a:cs typeface="+mn-lt"/>
              </a:rPr>
              <a:t>adjustable</a:t>
            </a:r>
            <a:r>
              <a:rPr lang="cs-CZ" dirty="0">
                <a:ea typeface="+mn-lt"/>
                <a:cs typeface="+mn-lt"/>
              </a:rPr>
              <a:t> </a:t>
            </a:r>
            <a:r>
              <a:rPr lang="cs-CZ" dirty="0" err="1">
                <a:ea typeface="+mn-lt"/>
                <a:cs typeface="+mn-lt"/>
              </a:rPr>
              <a:t>wind</a:t>
            </a:r>
            <a:r>
              <a:rPr lang="cs-CZ" dirty="0">
                <a:ea typeface="+mn-lt"/>
                <a:cs typeface="+mn-lt"/>
              </a:rPr>
              <a:t> </a:t>
            </a:r>
            <a:r>
              <a:rPr lang="cs-CZ" dirty="0" err="1">
                <a:ea typeface="+mn-lt"/>
                <a:cs typeface="+mn-lt"/>
              </a:rPr>
              <a:t>direction</a:t>
            </a:r>
            <a:endParaRPr lang="en-US" dirty="0" err="1"/>
          </a:p>
          <a:p>
            <a:pPr marL="285750" indent="-285750">
              <a:buFont typeface="Arial,Sans-Serif" pitchFamily="34" charset="0"/>
              <a:buChar char="•"/>
            </a:pPr>
            <a:r>
              <a:rPr lang="cs-CZ" dirty="0" err="1">
                <a:ea typeface="+mn-lt"/>
                <a:cs typeface="+mn-lt"/>
              </a:rPr>
              <a:t>Better</a:t>
            </a:r>
            <a:r>
              <a:rPr lang="cs-CZ" dirty="0">
                <a:ea typeface="+mn-lt"/>
                <a:cs typeface="+mn-lt"/>
              </a:rPr>
              <a:t> </a:t>
            </a:r>
            <a:r>
              <a:rPr lang="cs-CZ" dirty="0" err="1">
                <a:ea typeface="+mn-lt"/>
                <a:cs typeface="+mn-lt"/>
              </a:rPr>
              <a:t>density</a:t>
            </a:r>
            <a:r>
              <a:rPr lang="cs-CZ" dirty="0">
                <a:ea typeface="+mn-lt"/>
                <a:cs typeface="+mn-lt"/>
              </a:rPr>
              <a:t> </a:t>
            </a:r>
            <a:r>
              <a:rPr lang="cs-CZ" dirty="0" err="1">
                <a:ea typeface="+mn-lt"/>
                <a:cs typeface="+mn-lt"/>
              </a:rPr>
              <a:t>calculations</a:t>
            </a:r>
            <a:endParaRPr lang="en-US" dirty="0" err="1">
              <a:ea typeface="+mn-lt"/>
              <a:cs typeface="+mn-lt"/>
            </a:endParaRPr>
          </a:p>
          <a:p>
            <a:pPr marL="742950" lvl="1" indent="-285750">
              <a:buFont typeface="Arial,Sans-Serif" pitchFamily="34" charset="0"/>
              <a:buChar char="•"/>
            </a:pPr>
            <a:r>
              <a:rPr lang="cs-CZ" dirty="0" err="1"/>
              <a:t>Remap</a:t>
            </a:r>
            <a:r>
              <a:rPr lang="cs-CZ" dirty="0"/>
              <a:t> </a:t>
            </a:r>
            <a:r>
              <a:rPr lang="cs-CZ" dirty="0" err="1"/>
              <a:t>function</a:t>
            </a:r>
            <a:endParaRPr lang="cs-CZ" dirty="0" err="1">
              <a:ea typeface="+mn-lt"/>
              <a:cs typeface="+mn-lt"/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cs-CZ" dirty="0">
              <a:ea typeface="+mn-lt"/>
              <a:cs typeface="+mn-lt"/>
            </a:endParaRPr>
          </a:p>
          <a:p>
            <a:pPr marL="285750" indent="-285750">
              <a:buFont typeface="Arial" pitchFamily="34" charset="0"/>
              <a:buChar char="•"/>
            </a:pPr>
            <a:endParaRPr lang="cs-CZ" dirty="0"/>
          </a:p>
          <a:p>
            <a:pPr marL="742950" lvl="1" indent="-285750">
              <a:buFont typeface="Arial" pitchFamily="34" charset="0"/>
              <a:buChar char="•"/>
            </a:pPr>
            <a:endParaRPr lang="en-US" dirty="0"/>
          </a:p>
          <a:p>
            <a:pPr marL="57150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794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916497" y="2287273"/>
            <a:ext cx="8349074" cy="999744"/>
          </a:xfrm>
        </p:spPr>
        <p:txBody>
          <a:bodyPr>
            <a:normAutofit/>
          </a:bodyPr>
          <a:lstStyle/>
          <a:p>
            <a:r>
              <a:rPr lang="cs-CZ" sz="4800" dirty="0" err="1"/>
              <a:t>Thank</a:t>
            </a:r>
            <a:r>
              <a:rPr lang="cs-CZ" sz="4800" dirty="0"/>
              <a:t> </a:t>
            </a:r>
            <a:r>
              <a:rPr lang="cs-CZ" sz="4800" dirty="0" err="1"/>
              <a:t>you</a:t>
            </a:r>
            <a:r>
              <a:rPr lang="cs-CZ" sz="4800" dirty="0"/>
              <a:t> </a:t>
            </a:r>
            <a:r>
              <a:rPr lang="cs-CZ" sz="4800" dirty="0" err="1"/>
              <a:t>for</a:t>
            </a:r>
            <a:r>
              <a:rPr lang="cs-CZ" sz="4800" dirty="0"/>
              <a:t> </a:t>
            </a:r>
            <a:r>
              <a:rPr lang="cs-CZ" sz="4800" dirty="0" err="1"/>
              <a:t>your</a:t>
            </a:r>
            <a:r>
              <a:rPr lang="cs-CZ" sz="4800" dirty="0"/>
              <a:t> </a:t>
            </a:r>
            <a:r>
              <a:rPr lang="cs-CZ" sz="4800" dirty="0" err="1"/>
              <a:t>attention</a:t>
            </a:r>
            <a:r>
              <a:rPr lang="cs-CZ" sz="4800" dirty="0"/>
              <a:t>!</a:t>
            </a:r>
            <a:endParaRPr lang="en-US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4961262" y="3868322"/>
            <a:ext cx="2298854" cy="4351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cs-CZ" dirty="0"/>
              <a:t>Lucia </a:t>
            </a:r>
            <a:r>
              <a:rPr lang="cs-CZ" dirty="0" err="1"/>
              <a:t>Tódová</a:t>
            </a:r>
          </a:p>
        </p:txBody>
      </p:sp>
      <p:sp>
        <p:nvSpPr>
          <p:cNvPr id="9" name="Podnadpis 2">
            <a:extLst>
              <a:ext uri="{FF2B5EF4-FFF2-40B4-BE49-F238E27FC236}">
                <a16:creationId xmlns:a16="http://schemas.microsoft.com/office/drawing/2014/main" id="{ABC7A910-F5CB-4DD5-9C74-1F7D92AF6724}"/>
              </a:ext>
            </a:extLst>
          </p:cNvPr>
          <p:cNvSpPr txBox="1">
            <a:spLocks/>
          </p:cNvSpPr>
          <p:nvPr/>
        </p:nvSpPr>
        <p:spPr>
          <a:xfrm>
            <a:off x="9909672" y="5860538"/>
            <a:ext cx="1812276" cy="4351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None/>
              <a:defRPr lang="cs-CZ"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None/>
              <a:defRPr lang="cs-CZ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25.04.2020</a:t>
            </a:r>
          </a:p>
        </p:txBody>
      </p:sp>
    </p:spTree>
    <p:extLst>
      <p:ext uri="{BB962C8B-B14F-4D97-AF65-F5344CB8AC3E}">
        <p14:creationId xmlns:p14="http://schemas.microsoft.com/office/powerpoint/2010/main" val="637611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771512" y="656359"/>
            <a:ext cx="3603070" cy="576003"/>
          </a:xfrm>
        </p:spPr>
        <p:txBody>
          <a:bodyPr/>
          <a:lstStyle/>
          <a:p>
            <a:r>
              <a:rPr lang="cs-CZ" dirty="0"/>
              <a:t>Done so far</a:t>
            </a:r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705694" y="1599623"/>
            <a:ext cx="5490752" cy="35259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Char char="•"/>
            </a:pPr>
            <a:r>
              <a:rPr lang="cs-CZ" dirty="0"/>
              <a:t>Modeling (</a:t>
            </a:r>
            <a:r>
              <a:rPr lang="cs-CZ" dirty="0" err="1"/>
              <a:t>noise</a:t>
            </a:r>
            <a:r>
              <a:rPr lang="cs-CZ" dirty="0"/>
              <a:t> </a:t>
            </a:r>
            <a:r>
              <a:rPr lang="cs-CZ" dirty="0" err="1"/>
              <a:t>generation</a:t>
            </a:r>
            <a:r>
              <a:rPr lang="cs-CZ" dirty="0"/>
              <a:t>)</a:t>
            </a:r>
          </a:p>
          <a:p>
            <a:pPr marL="285750" indent="-285750">
              <a:buChar char="•"/>
            </a:pPr>
            <a:r>
              <a:rPr lang="cs-CZ" dirty="0" err="1"/>
              <a:t>Visualization</a:t>
            </a:r>
            <a:r>
              <a:rPr lang="cs-CZ" dirty="0"/>
              <a:t> (</a:t>
            </a:r>
            <a:r>
              <a:rPr lang="cs-CZ" dirty="0" err="1"/>
              <a:t>ray</a:t>
            </a:r>
            <a:r>
              <a:rPr lang="cs-CZ" dirty="0"/>
              <a:t> </a:t>
            </a:r>
            <a:r>
              <a:rPr lang="cs-CZ" dirty="0" err="1"/>
              <a:t>marching</a:t>
            </a:r>
            <a:r>
              <a:rPr lang="cs-CZ" dirty="0"/>
              <a:t>)</a:t>
            </a:r>
          </a:p>
          <a:p>
            <a:pPr marL="285750" indent="-285750">
              <a:buChar char="•"/>
            </a:pPr>
            <a:r>
              <a:rPr lang="cs-CZ" dirty="0" err="1"/>
              <a:t>Lighting</a:t>
            </a:r>
            <a:r>
              <a:rPr lang="cs-CZ" dirty="0"/>
              <a:t> (</a:t>
            </a:r>
            <a:r>
              <a:rPr lang="cs-CZ" dirty="0" err="1"/>
              <a:t>emission</a:t>
            </a:r>
            <a:r>
              <a:rPr lang="cs-CZ" dirty="0"/>
              <a:t>, </a:t>
            </a:r>
            <a:r>
              <a:rPr lang="cs-CZ" dirty="0" err="1"/>
              <a:t>absorption</a:t>
            </a:r>
            <a:r>
              <a:rPr lang="cs-CZ" dirty="0"/>
              <a:t>, </a:t>
            </a:r>
            <a:r>
              <a:rPr lang="cs-CZ" dirty="0" err="1"/>
              <a:t>scattering</a:t>
            </a:r>
            <a:r>
              <a:rPr lang="cs-CZ" dirty="0"/>
              <a:t>)</a:t>
            </a:r>
          </a:p>
          <a:p>
            <a:pPr marL="285750" indent="-285750">
              <a:buChar char="•"/>
            </a:pPr>
            <a:r>
              <a:rPr lang="cs-CZ" dirty="0" err="1"/>
              <a:t>Optimization</a:t>
            </a:r>
          </a:p>
        </p:txBody>
      </p:sp>
      <p:sp>
        <p:nvSpPr>
          <p:cNvPr id="6" name="Nadpis 1">
            <a:extLst>
              <a:ext uri="{FF2B5EF4-FFF2-40B4-BE49-F238E27FC236}">
                <a16:creationId xmlns:a16="http://schemas.microsoft.com/office/drawing/2014/main" id="{DA35C9F1-E011-43B7-B3F6-4D2F7900E0BF}"/>
              </a:ext>
            </a:extLst>
          </p:cNvPr>
          <p:cNvSpPr txBox="1">
            <a:spLocks/>
          </p:cNvSpPr>
          <p:nvPr/>
        </p:nvSpPr>
        <p:spPr>
          <a:xfrm>
            <a:off x="503793" y="729868"/>
            <a:ext cx="4614294" cy="5726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cs-CZ" sz="7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Original steps and goals:</a:t>
            </a:r>
          </a:p>
        </p:txBody>
      </p:sp>
      <p:sp>
        <p:nvSpPr>
          <p:cNvPr id="8" name="Zástupný symbol pro text 3">
            <a:extLst>
              <a:ext uri="{FF2B5EF4-FFF2-40B4-BE49-F238E27FC236}">
                <a16:creationId xmlns:a16="http://schemas.microsoft.com/office/drawing/2014/main" id="{9EB88B42-3412-4409-8D5B-20B40637713B}"/>
              </a:ext>
            </a:extLst>
          </p:cNvPr>
          <p:cNvSpPr txBox="1">
            <a:spLocks/>
          </p:cNvSpPr>
          <p:nvPr/>
        </p:nvSpPr>
        <p:spPr>
          <a:xfrm>
            <a:off x="7664140" y="1596160"/>
            <a:ext cx="5135730" cy="279861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None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None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Char char="•"/>
            </a:pPr>
            <a:r>
              <a:rPr lang="en-US" dirty="0"/>
              <a:t>Implementation of Worley and Perlin noise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Ray marching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Part of light marching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Unity GUI Inspector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418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689264" y="769280"/>
            <a:ext cx="3145065" cy="714918"/>
          </a:xfrm>
        </p:spPr>
        <p:txBody>
          <a:bodyPr>
            <a:normAutofit fontScale="90000"/>
          </a:bodyPr>
          <a:lstStyle/>
          <a:p>
            <a:r>
              <a:rPr lang="cs-CZ" dirty="0" err="1"/>
              <a:t>Noise</a:t>
            </a:r>
            <a:r>
              <a:rPr lang="cs-CZ" dirty="0"/>
              <a:t> </a:t>
            </a:r>
            <a:r>
              <a:rPr lang="cs-CZ" dirty="0" err="1"/>
              <a:t>Generation</a:t>
            </a:r>
            <a:endParaRPr lang="en-US" dirty="0" err="1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940377" y="1672936"/>
            <a:ext cx="9601200" cy="43481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/>
            <a:r>
              <a:rPr lang="cs-CZ" dirty="0" err="1"/>
              <a:t>Worley</a:t>
            </a:r>
            <a:r>
              <a:rPr lang="cs-CZ" dirty="0"/>
              <a:t> and </a:t>
            </a:r>
            <a:r>
              <a:rPr lang="cs-CZ" dirty="0" err="1"/>
              <a:t>Perlin</a:t>
            </a:r>
            <a:r>
              <a:rPr lang="cs-CZ" dirty="0"/>
              <a:t> </a:t>
            </a:r>
            <a:r>
              <a:rPr lang="cs-CZ" dirty="0" err="1"/>
              <a:t>noise</a:t>
            </a:r>
            <a:r>
              <a:rPr lang="cs-CZ" dirty="0"/>
              <a:t> </a:t>
            </a:r>
            <a:r>
              <a:rPr lang="cs-CZ" dirty="0" err="1"/>
              <a:t>functions</a:t>
            </a:r>
            <a:endParaRPr lang="cs-CZ"/>
          </a:p>
          <a:p>
            <a:pPr marL="342900" indent="-342900"/>
            <a:r>
              <a:rPr lang="cs-CZ" dirty="0" err="1"/>
              <a:t>Possibility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multiple</a:t>
            </a:r>
            <a:r>
              <a:rPr lang="cs-CZ" dirty="0"/>
              <a:t> </a:t>
            </a:r>
            <a:r>
              <a:rPr lang="cs-CZ" dirty="0" err="1"/>
              <a:t>octaves</a:t>
            </a:r>
            <a:r>
              <a:rPr lang="cs-CZ" dirty="0"/>
              <a:t> (</a:t>
            </a:r>
            <a:r>
              <a:rPr lang="cs-CZ" dirty="0" err="1"/>
              <a:t>Fractal</a:t>
            </a:r>
            <a:r>
              <a:rPr lang="cs-CZ" dirty="0"/>
              <a:t> </a:t>
            </a:r>
            <a:r>
              <a:rPr lang="cs-CZ" dirty="0" err="1"/>
              <a:t>Brownian</a:t>
            </a:r>
            <a:r>
              <a:rPr lang="cs-CZ" dirty="0"/>
              <a:t> </a:t>
            </a:r>
            <a:r>
              <a:rPr lang="cs-CZ" dirty="0" err="1"/>
              <a:t>noise</a:t>
            </a:r>
            <a:r>
              <a:rPr lang="cs-CZ" dirty="0"/>
              <a:t>)</a:t>
            </a:r>
          </a:p>
          <a:p>
            <a:pPr marL="342900" indent="-342900"/>
            <a:r>
              <a:rPr lang="cs-CZ"/>
              <a:t>Setbacks:</a:t>
            </a:r>
          </a:p>
          <a:p>
            <a:pPr marL="617220" lvl="1"/>
            <a:r>
              <a:rPr lang="cs-CZ" dirty="0" err="1"/>
              <a:t>Compute</a:t>
            </a:r>
            <a:r>
              <a:rPr lang="cs-CZ" dirty="0"/>
              <a:t> </a:t>
            </a:r>
            <a:r>
              <a:rPr lang="cs-CZ" dirty="0" err="1"/>
              <a:t>shader</a:t>
            </a:r>
            <a:r>
              <a:rPr lang="cs-CZ" dirty="0"/>
              <a:t> </a:t>
            </a:r>
            <a:r>
              <a:rPr lang="cs-CZ" dirty="0" err="1"/>
              <a:t>implementation</a:t>
            </a:r>
            <a:r>
              <a:rPr lang="cs-CZ" dirty="0"/>
              <a:t> and </a:t>
            </a:r>
            <a:r>
              <a:rPr lang="cs-CZ" dirty="0" err="1"/>
              <a:t>dispatching</a:t>
            </a:r>
            <a:endParaRPr lang="cs-CZ" dirty="0"/>
          </a:p>
          <a:p>
            <a:pPr marL="617220" lvl="1"/>
            <a:r>
              <a:rPr lang="cs-CZ" dirty="0" err="1"/>
              <a:t>Unity's</a:t>
            </a:r>
            <a:r>
              <a:rPr lang="cs-CZ" dirty="0"/>
              <a:t> </a:t>
            </a:r>
            <a:r>
              <a:rPr lang="cs-CZ" dirty="0" err="1"/>
              <a:t>RenderTexture</a:t>
            </a:r>
            <a:r>
              <a:rPr lang="cs-CZ" dirty="0"/>
              <a:t> and Texture3D </a:t>
            </a:r>
            <a:r>
              <a:rPr lang="cs-CZ" dirty="0" err="1"/>
              <a:t>classes</a:t>
            </a:r>
            <a:r>
              <a:rPr lang="cs-CZ" dirty="0"/>
              <a:t> and </a:t>
            </a:r>
            <a:r>
              <a:rPr lang="cs-CZ" dirty="0" err="1"/>
              <a:t>their</a:t>
            </a:r>
            <a:r>
              <a:rPr lang="cs-CZ" dirty="0"/>
              <a:t> </a:t>
            </a:r>
            <a:r>
              <a:rPr lang="cs-CZ" dirty="0" err="1"/>
              <a:t>conversion</a:t>
            </a:r>
            <a:endParaRPr lang="cs-CZ" dirty="0"/>
          </a:p>
          <a:p>
            <a:pPr marL="617220" lvl="1"/>
            <a:r>
              <a:rPr lang="cs-CZ" dirty="0" err="1"/>
              <a:t>Complicated</a:t>
            </a:r>
            <a:r>
              <a:rPr lang="cs-CZ" dirty="0"/>
              <a:t> testing in 3D</a:t>
            </a:r>
          </a:p>
          <a:p>
            <a:pPr marL="617220" lvl="1"/>
            <a:r>
              <a:rPr lang="cs-CZ" dirty="0" err="1"/>
              <a:t>Tiling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noises</a:t>
            </a:r>
            <a:endParaRPr lang="cs-CZ"/>
          </a:p>
          <a:p>
            <a:endParaRPr lang="cs-CZ" dirty="0"/>
          </a:p>
          <a:p>
            <a:endParaRPr lang="cs-CZ" dirty="0"/>
          </a:p>
        </p:txBody>
      </p:sp>
      <p:pic>
        <p:nvPicPr>
          <p:cNvPr id="4" name="Picture 4" descr="A picture containing shellfish, animal, sitting&#10;&#10;Description generated with very high confidence">
            <a:extLst>
              <a:ext uri="{FF2B5EF4-FFF2-40B4-BE49-F238E27FC236}">
                <a16:creationId xmlns:a16="http://schemas.microsoft.com/office/drawing/2014/main" id="{C7D02D45-8CF4-4E55-AB8F-86BC485FB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8762" y="4194377"/>
            <a:ext cx="3054927" cy="1950197"/>
          </a:xfrm>
          <a:prstGeom prst="rect">
            <a:avLst/>
          </a:prstGeom>
        </p:spPr>
      </p:pic>
      <p:pic>
        <p:nvPicPr>
          <p:cNvPr id="6" name="Picture 6" descr="A picture containing shellfish, animal&#10;&#10;Description generated with very high confidence">
            <a:extLst>
              <a:ext uri="{FF2B5EF4-FFF2-40B4-BE49-F238E27FC236}">
                <a16:creationId xmlns:a16="http://schemas.microsoft.com/office/drawing/2014/main" id="{A99F2E68-069D-408C-82B6-3FDA893DED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0719" y="1248913"/>
            <a:ext cx="2951018" cy="1892331"/>
          </a:xfrm>
          <a:prstGeom prst="rect">
            <a:avLst/>
          </a:prstGeom>
        </p:spPr>
      </p:pic>
      <p:sp>
        <p:nvSpPr>
          <p:cNvPr id="11" name="Zástupný symbol pro obsah 2">
            <a:extLst>
              <a:ext uri="{FF2B5EF4-FFF2-40B4-BE49-F238E27FC236}">
                <a16:creationId xmlns:a16="http://schemas.microsoft.com/office/drawing/2014/main" id="{9A7B2D25-6C86-4D9E-B6EF-68F1F317F924}"/>
              </a:ext>
            </a:extLst>
          </p:cNvPr>
          <p:cNvSpPr txBox="1">
            <a:spLocks/>
          </p:cNvSpPr>
          <p:nvPr/>
        </p:nvSpPr>
        <p:spPr>
          <a:xfrm>
            <a:off x="9111096" y="543790"/>
            <a:ext cx="1375065" cy="63341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lang="cs-CZ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lang="cs-CZ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Perlin Noise</a:t>
            </a:r>
          </a:p>
        </p:txBody>
      </p:sp>
      <p:sp>
        <p:nvSpPr>
          <p:cNvPr id="14" name="Zástupný symbol pro obsah 2">
            <a:extLst>
              <a:ext uri="{FF2B5EF4-FFF2-40B4-BE49-F238E27FC236}">
                <a16:creationId xmlns:a16="http://schemas.microsoft.com/office/drawing/2014/main" id="{0B8B7B23-8EED-441A-9352-4DF4E388DA61}"/>
              </a:ext>
            </a:extLst>
          </p:cNvPr>
          <p:cNvSpPr txBox="1">
            <a:spLocks/>
          </p:cNvSpPr>
          <p:nvPr/>
        </p:nvSpPr>
        <p:spPr>
          <a:xfrm>
            <a:off x="8712777" y="3340678"/>
            <a:ext cx="2171701" cy="6334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lang="cs-CZ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lang="cs-CZ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/>
              <a:t>Inverted Worley Noise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46596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adpis 1">
            <a:extLst>
              <a:ext uri="{FF2B5EF4-FFF2-40B4-BE49-F238E27FC236}">
                <a16:creationId xmlns:a16="http://schemas.microsoft.com/office/drawing/2014/main" id="{927990C6-FE6C-45AB-B728-0D8F8BDE0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6104" y="630731"/>
            <a:ext cx="6643337" cy="671622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cs-CZ" sz="2900" dirty="0" err="1"/>
              <a:t>Noise</a:t>
            </a:r>
            <a:r>
              <a:rPr lang="cs-CZ" sz="2900" dirty="0"/>
              <a:t> </a:t>
            </a:r>
            <a:r>
              <a:rPr lang="cs-CZ" sz="2900" dirty="0" err="1"/>
              <a:t>Textures</a:t>
            </a:r>
            <a:r>
              <a:rPr lang="cs-CZ" sz="2900" dirty="0"/>
              <a:t> </a:t>
            </a:r>
            <a:r>
              <a:rPr lang="cs-CZ" sz="2900" dirty="0" err="1"/>
              <a:t>for</a:t>
            </a:r>
            <a:r>
              <a:rPr lang="cs-CZ" sz="2900" dirty="0"/>
              <a:t> Cloud </a:t>
            </a:r>
            <a:r>
              <a:rPr lang="cs-CZ" sz="2900" dirty="0" err="1"/>
              <a:t>Rendering</a:t>
            </a:r>
            <a:endParaRPr lang="cs-CZ" sz="2900" dirty="0"/>
          </a:p>
        </p:txBody>
      </p:sp>
      <p:sp>
        <p:nvSpPr>
          <p:cNvPr id="7" name="Nadpis 1">
            <a:extLst>
              <a:ext uri="{FF2B5EF4-FFF2-40B4-BE49-F238E27FC236}">
                <a16:creationId xmlns:a16="http://schemas.microsoft.com/office/drawing/2014/main" id="{F57A4A30-82A2-4FDC-B339-EBCEAAC56A98}"/>
              </a:ext>
            </a:extLst>
          </p:cNvPr>
          <p:cNvSpPr txBox="1">
            <a:spLocks/>
          </p:cNvSpPr>
          <p:nvPr/>
        </p:nvSpPr>
        <p:spPr>
          <a:xfrm>
            <a:off x="1398421" y="1556904"/>
            <a:ext cx="2408116" cy="57600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cs-CZ"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Shape Texture</a:t>
            </a:r>
          </a:p>
        </p:txBody>
      </p:sp>
      <p:sp>
        <p:nvSpPr>
          <p:cNvPr id="9" name="Nadpis 1">
            <a:extLst>
              <a:ext uri="{FF2B5EF4-FFF2-40B4-BE49-F238E27FC236}">
                <a16:creationId xmlns:a16="http://schemas.microsoft.com/office/drawing/2014/main" id="{ECF1EF9A-3598-4CEF-87C7-7B7FA7AD6149}"/>
              </a:ext>
            </a:extLst>
          </p:cNvPr>
          <p:cNvSpPr txBox="1">
            <a:spLocks/>
          </p:cNvSpPr>
          <p:nvPr/>
        </p:nvSpPr>
        <p:spPr>
          <a:xfrm>
            <a:off x="7286602" y="1556904"/>
            <a:ext cx="2970955" cy="5760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cs-CZ"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700" dirty="0"/>
              <a:t>Detail Texture</a:t>
            </a:r>
          </a:p>
        </p:txBody>
      </p:sp>
      <p:sp>
        <p:nvSpPr>
          <p:cNvPr id="11" name="Zástupný symbol pro text 3">
            <a:extLst>
              <a:ext uri="{FF2B5EF4-FFF2-40B4-BE49-F238E27FC236}">
                <a16:creationId xmlns:a16="http://schemas.microsoft.com/office/drawing/2014/main" id="{AC25C867-9F33-409E-81AD-3817F0AD2879}"/>
              </a:ext>
            </a:extLst>
          </p:cNvPr>
          <p:cNvSpPr txBox="1">
            <a:spLocks/>
          </p:cNvSpPr>
          <p:nvPr/>
        </p:nvSpPr>
        <p:spPr>
          <a:xfrm>
            <a:off x="601785" y="2638714"/>
            <a:ext cx="5490752" cy="35259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lang="cs-CZ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lang="cs-CZ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endParaRPr lang="en-US" dirty="0"/>
          </a:p>
        </p:txBody>
      </p:sp>
      <p:pic>
        <p:nvPicPr>
          <p:cNvPr id="2" name="Picture 2" descr="A picture containing bubble, device&#10;&#10;Description generated with very high confidence">
            <a:extLst>
              <a:ext uri="{FF2B5EF4-FFF2-40B4-BE49-F238E27FC236}">
                <a16:creationId xmlns:a16="http://schemas.microsoft.com/office/drawing/2014/main" id="{D49DA1DB-4379-42A7-B8AC-267F7B9282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9785" y="3979636"/>
            <a:ext cx="3652405" cy="2336389"/>
          </a:xfrm>
          <a:prstGeom prst="rect">
            <a:avLst/>
          </a:prstGeom>
        </p:spPr>
      </p:pic>
      <p:pic>
        <p:nvPicPr>
          <p:cNvPr id="4" name="Picture 5" descr="A picture containing bubble&#10;&#10;Description generated with very high confidence">
            <a:extLst>
              <a:ext uri="{FF2B5EF4-FFF2-40B4-BE49-F238E27FC236}">
                <a16:creationId xmlns:a16="http://schemas.microsoft.com/office/drawing/2014/main" id="{1EB7EEA4-3B2A-43EF-B604-4B84BE2D6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991" y="3980983"/>
            <a:ext cx="3557154" cy="2281739"/>
          </a:xfrm>
          <a:prstGeom prst="rect">
            <a:avLst/>
          </a:prstGeom>
        </p:spPr>
      </p:pic>
      <p:sp>
        <p:nvSpPr>
          <p:cNvPr id="8" name="Zástupný symbol pro text 3">
            <a:extLst>
              <a:ext uri="{FF2B5EF4-FFF2-40B4-BE49-F238E27FC236}">
                <a16:creationId xmlns:a16="http://schemas.microsoft.com/office/drawing/2014/main" id="{800D543B-991B-4F94-A4D5-A63F4C0DD6D5}"/>
              </a:ext>
            </a:extLst>
          </p:cNvPr>
          <p:cNvSpPr txBox="1">
            <a:spLocks/>
          </p:cNvSpPr>
          <p:nvPr/>
        </p:nvSpPr>
        <p:spPr>
          <a:xfrm>
            <a:off x="1213117" y="2210956"/>
            <a:ext cx="3490503" cy="21491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None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None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Char char="•"/>
            </a:pPr>
            <a:r>
              <a:rPr lang="en-US" dirty="0"/>
              <a:t>128 x 128 x 128 resolution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Red channel – Perlin noise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Other channels – Worley noise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Density: R * (B + G + A)</a:t>
            </a:r>
          </a:p>
        </p:txBody>
      </p:sp>
      <p:sp>
        <p:nvSpPr>
          <p:cNvPr id="12" name="Zástupný symbol pro text 3">
            <a:extLst>
              <a:ext uri="{FF2B5EF4-FFF2-40B4-BE49-F238E27FC236}">
                <a16:creationId xmlns:a16="http://schemas.microsoft.com/office/drawing/2014/main" id="{40EFAA1C-F52E-4483-AA30-67D873C1A2A6}"/>
              </a:ext>
            </a:extLst>
          </p:cNvPr>
          <p:cNvSpPr txBox="1">
            <a:spLocks/>
          </p:cNvSpPr>
          <p:nvPr/>
        </p:nvSpPr>
        <p:spPr>
          <a:xfrm>
            <a:off x="7109957" y="2210955"/>
            <a:ext cx="3334640" cy="279861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None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None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lang="cs-CZ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Char char="•"/>
            </a:pPr>
            <a:r>
              <a:rPr lang="en-US" dirty="0"/>
              <a:t>32 x 32 x 32 resolution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Alpha channel – 1 (max value)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Other channels – Worley noise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Density: (B + G + R)/4</a:t>
            </a:r>
          </a:p>
        </p:txBody>
      </p:sp>
    </p:spTree>
    <p:extLst>
      <p:ext uri="{BB962C8B-B14F-4D97-AF65-F5344CB8AC3E}">
        <p14:creationId xmlns:p14="http://schemas.microsoft.com/office/powerpoint/2010/main" val="3999759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dpis 1">
            <a:extLst>
              <a:ext uri="{FF2B5EF4-FFF2-40B4-BE49-F238E27FC236}">
                <a16:creationId xmlns:a16="http://schemas.microsoft.com/office/drawing/2014/main" id="{9A28D760-6DD7-4AAF-8D71-C131579CCE65}"/>
              </a:ext>
            </a:extLst>
          </p:cNvPr>
          <p:cNvSpPr txBox="1">
            <a:spLocks/>
          </p:cNvSpPr>
          <p:nvPr/>
        </p:nvSpPr>
        <p:spPr>
          <a:xfrm>
            <a:off x="602672" y="665367"/>
            <a:ext cx="4054269" cy="6716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cs-CZ"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900" dirty="0"/>
              <a:t>Noise Generator Script</a:t>
            </a:r>
          </a:p>
        </p:txBody>
      </p:sp>
      <p:sp>
        <p:nvSpPr>
          <p:cNvPr id="5" name="Zástupný symbol pro obsah 2">
            <a:extLst>
              <a:ext uri="{FF2B5EF4-FFF2-40B4-BE49-F238E27FC236}">
                <a16:creationId xmlns:a16="http://schemas.microsoft.com/office/drawing/2014/main" id="{2B6AC5EA-8F62-4B1E-9D66-92FBFE227973}"/>
              </a:ext>
            </a:extLst>
          </p:cNvPr>
          <p:cNvSpPr txBox="1">
            <a:spLocks/>
          </p:cNvSpPr>
          <p:nvPr/>
        </p:nvSpPr>
        <p:spPr>
          <a:xfrm>
            <a:off x="602672" y="1525732"/>
            <a:ext cx="6665769" cy="43481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lang="cs-CZ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lang="cs-CZ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en-US" dirty="0"/>
              <a:t>Custom editor</a:t>
            </a:r>
          </a:p>
          <a:p>
            <a:pPr marL="342900" indent="-342900"/>
            <a:r>
              <a:rPr lang="en-US" dirty="0"/>
              <a:t>Shape and Detail noise independent of each other</a:t>
            </a:r>
          </a:p>
          <a:p>
            <a:pPr marL="342900" indent="-342900"/>
            <a:r>
              <a:rPr lang="en-US" dirty="0"/>
              <a:t>Saves the textures to the Resources folder</a:t>
            </a:r>
          </a:p>
          <a:p>
            <a:pPr marL="342900" indent="-342900"/>
            <a:r>
              <a:rPr lang="en-US" dirty="0"/>
              <a:t>Advice for creating textures:</a:t>
            </a:r>
          </a:p>
          <a:p>
            <a:pPr marL="617220" lvl="1"/>
            <a:r>
              <a:rPr lang="en-US" dirty="0"/>
              <a:t>Use varying octaves of Worley noise</a:t>
            </a:r>
          </a:p>
          <a:p>
            <a:pPr marL="617220" lvl="1"/>
            <a:r>
              <a:rPr lang="en-US" dirty="0"/>
              <a:t>Ideal cell size for Worley is 8/16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0DDEF91-C63F-45F5-9D9F-660A5C2DD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1327" y="453737"/>
            <a:ext cx="3923666" cy="602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169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01832" y="899166"/>
            <a:ext cx="2942360" cy="628327"/>
          </a:xfrm>
        </p:spPr>
        <p:txBody>
          <a:bodyPr/>
          <a:lstStyle/>
          <a:p>
            <a:r>
              <a:rPr lang="cs-CZ" dirty="0" err="1"/>
              <a:t>Ray</a:t>
            </a:r>
            <a:r>
              <a:rPr lang="cs-CZ" dirty="0"/>
              <a:t> </a:t>
            </a:r>
            <a:r>
              <a:rPr lang="cs-CZ" dirty="0" err="1"/>
              <a:t>marching</a:t>
            </a:r>
          </a:p>
        </p:txBody>
      </p:sp>
      <p:sp>
        <p:nvSpPr>
          <p:cNvPr id="6" name="Zástupný symbol pro text 3">
            <a:extLst>
              <a:ext uri="{FF2B5EF4-FFF2-40B4-BE49-F238E27FC236}">
                <a16:creationId xmlns:a16="http://schemas.microsoft.com/office/drawing/2014/main" id="{DEB53E7B-C1CE-43EB-B041-176F328AADF2}"/>
              </a:ext>
            </a:extLst>
          </p:cNvPr>
          <p:cNvSpPr txBox="1">
            <a:spLocks/>
          </p:cNvSpPr>
          <p:nvPr/>
        </p:nvSpPr>
        <p:spPr>
          <a:xfrm>
            <a:off x="843405" y="1792418"/>
            <a:ext cx="5216999" cy="35259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lang="cs-CZ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lang="cs-CZ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800" dirty="0"/>
              <a:t>March along a ray from A to B</a:t>
            </a:r>
          </a:p>
          <a:p>
            <a:pPr marL="285750" indent="-285750"/>
            <a:r>
              <a:rPr lang="en-US" sz="1800" dirty="0"/>
              <a:t>At each point, compute the density</a:t>
            </a:r>
          </a:p>
          <a:p>
            <a:pPr marL="285750" indent="-285750"/>
            <a:r>
              <a:rPr lang="en-US" sz="1800" dirty="0"/>
              <a:t>Sum densities up to get the density of point A</a:t>
            </a:r>
          </a:p>
          <a:p>
            <a:pPr marL="285750" indent="-285750"/>
            <a:r>
              <a:rPr lang="en-US" sz="1800" dirty="0"/>
              <a:t>Density computation:</a:t>
            </a:r>
          </a:p>
          <a:p>
            <a:pPr marL="560070" lvl="1"/>
            <a:r>
              <a:rPr lang="en-US" sz="1600" dirty="0"/>
              <a:t>Shape Texture Density – Detail Texture Density</a:t>
            </a:r>
          </a:p>
          <a:p>
            <a:pPr marL="560070" lvl="1"/>
            <a:r>
              <a:rPr lang="en-US" sz="1600" dirty="0"/>
              <a:t>Weight of the point along a ray determined by Beer's Law</a:t>
            </a:r>
          </a:p>
          <a:p>
            <a:pPr marL="560070" lvl="1" indent="-285750"/>
            <a:endParaRPr lang="en-US" sz="1600" dirty="0"/>
          </a:p>
          <a:p>
            <a:pPr marL="285750" indent="-285750"/>
            <a:endParaRPr lang="en-US" sz="1800" dirty="0"/>
          </a:p>
        </p:txBody>
      </p:sp>
      <p:pic>
        <p:nvPicPr>
          <p:cNvPr id="7" name="Picture 7" descr="A picture containing drawing, clock&#10;&#10;Description generated with very high confidence">
            <a:extLst>
              <a:ext uri="{FF2B5EF4-FFF2-40B4-BE49-F238E27FC236}">
                <a16:creationId xmlns:a16="http://schemas.microsoft.com/office/drawing/2014/main" id="{B09CD6A3-701A-4C0D-BBF9-35A2767747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9786" y="830091"/>
            <a:ext cx="4327813" cy="1786135"/>
          </a:xfrm>
          <a:prstGeom prst="rect">
            <a:avLst/>
          </a:prstGeom>
        </p:spPr>
      </p:pic>
      <p:sp>
        <p:nvSpPr>
          <p:cNvPr id="9" name="Zástupný symbol pro text 3">
            <a:extLst>
              <a:ext uri="{FF2B5EF4-FFF2-40B4-BE49-F238E27FC236}">
                <a16:creationId xmlns:a16="http://schemas.microsoft.com/office/drawing/2014/main" id="{B4D26CB6-98A8-4961-8E45-BDEED9F994A8}"/>
              </a:ext>
            </a:extLst>
          </p:cNvPr>
          <p:cNvSpPr txBox="1">
            <a:spLocks/>
          </p:cNvSpPr>
          <p:nvPr/>
        </p:nvSpPr>
        <p:spPr>
          <a:xfrm>
            <a:off x="6757563" y="2736259"/>
            <a:ext cx="4844658" cy="5385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lang="cs-CZ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lang="cs-CZ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/>
              <a:t>delta Z = step size; z1, z2, z3 – points of evaluation</a:t>
            </a:r>
          </a:p>
          <a:p>
            <a:pPr marL="285750" indent="-285750"/>
            <a:endParaRPr lang="en-US" sz="1600" dirty="0"/>
          </a:p>
          <a:p>
            <a:pPr marL="285750" indent="-285750"/>
            <a:endParaRPr lang="en-US" sz="1600" dirty="0"/>
          </a:p>
        </p:txBody>
      </p:sp>
      <p:pic>
        <p:nvPicPr>
          <p:cNvPr id="11" name="Picture 11" descr="A picture containing object, clock&#10;&#10;Description generated with very high confidence">
            <a:extLst>
              <a:ext uri="{FF2B5EF4-FFF2-40B4-BE49-F238E27FC236}">
                <a16:creationId xmlns:a16="http://schemas.microsoft.com/office/drawing/2014/main" id="{C75F9443-FE9B-4B79-A5F1-9762F60F1E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1430" y="4882428"/>
            <a:ext cx="1628775" cy="695325"/>
          </a:xfrm>
          <a:prstGeom prst="rect">
            <a:avLst/>
          </a:prstGeom>
        </p:spPr>
      </p:pic>
      <p:sp>
        <p:nvSpPr>
          <p:cNvPr id="13" name="Zástupný symbol pro text 3">
            <a:extLst>
              <a:ext uri="{FF2B5EF4-FFF2-40B4-BE49-F238E27FC236}">
                <a16:creationId xmlns:a16="http://schemas.microsoft.com/office/drawing/2014/main" id="{796D3CCD-AE3B-4DF3-AB42-BFD67927182B}"/>
              </a:ext>
            </a:extLst>
          </p:cNvPr>
          <p:cNvSpPr txBox="1">
            <a:spLocks/>
          </p:cNvSpPr>
          <p:nvPr/>
        </p:nvSpPr>
        <p:spPr>
          <a:xfrm>
            <a:off x="1579427" y="5732303"/>
            <a:ext cx="3753612" cy="5039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lang="cs-CZ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lang="cs-CZ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/>
              <a:t>Transmittance at point dependent on absorption coefficient and current distance  </a:t>
            </a:r>
          </a:p>
        </p:txBody>
      </p:sp>
      <p:pic>
        <p:nvPicPr>
          <p:cNvPr id="14" name="Picture 14" descr="A picture containing kite, street&#10;&#10;Description generated with very high confidence">
            <a:extLst>
              <a:ext uri="{FF2B5EF4-FFF2-40B4-BE49-F238E27FC236}">
                <a16:creationId xmlns:a16="http://schemas.microsoft.com/office/drawing/2014/main" id="{EAD002A5-6BA3-4F8F-B672-BEA59CD6CC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8900" y="3585111"/>
            <a:ext cx="5133109" cy="2692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607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01832" y="899166"/>
            <a:ext cx="3132860" cy="628327"/>
          </a:xfrm>
        </p:spPr>
        <p:txBody>
          <a:bodyPr>
            <a:normAutofit/>
          </a:bodyPr>
          <a:lstStyle/>
          <a:p>
            <a:r>
              <a:rPr lang="cs-CZ" dirty="0" err="1"/>
              <a:t>Light</a:t>
            </a:r>
            <a:r>
              <a:rPr lang="cs-CZ" dirty="0"/>
              <a:t> </a:t>
            </a:r>
            <a:r>
              <a:rPr lang="cs-CZ" dirty="0" err="1"/>
              <a:t>marching</a:t>
            </a:r>
            <a:endParaRPr lang="cs-CZ" dirty="0"/>
          </a:p>
        </p:txBody>
      </p:sp>
      <p:sp>
        <p:nvSpPr>
          <p:cNvPr id="6" name="Zástupný symbol pro text 3">
            <a:extLst>
              <a:ext uri="{FF2B5EF4-FFF2-40B4-BE49-F238E27FC236}">
                <a16:creationId xmlns:a16="http://schemas.microsoft.com/office/drawing/2014/main" id="{DEB53E7B-C1CE-43EB-B041-176F328AADF2}"/>
              </a:ext>
            </a:extLst>
          </p:cNvPr>
          <p:cNvSpPr txBox="1">
            <a:spLocks/>
          </p:cNvSpPr>
          <p:nvPr/>
        </p:nvSpPr>
        <p:spPr>
          <a:xfrm>
            <a:off x="843405" y="1792418"/>
            <a:ext cx="6065589" cy="21405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lang="cs-CZ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lang="cs-CZ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800" dirty="0"/>
              <a:t>In progress</a:t>
            </a:r>
          </a:p>
          <a:p>
            <a:pPr marL="285750" indent="-285750"/>
            <a:r>
              <a:rPr lang="en-US" sz="1800" dirty="0"/>
              <a:t>Compute incident light at each point during ray march</a:t>
            </a:r>
            <a:endParaRPr lang="en-US" dirty="0"/>
          </a:p>
          <a:p>
            <a:pPr marL="285750" indent="-285750"/>
            <a:r>
              <a:rPr lang="en-US" sz="1800" dirty="0"/>
              <a:t>Ray march towards the light source</a:t>
            </a:r>
          </a:p>
          <a:p>
            <a:pPr marL="285750" indent="-285750"/>
            <a:r>
              <a:rPr lang="en-US" sz="1800" dirty="0"/>
              <a:t>Multiply the current density with total light</a:t>
            </a:r>
          </a:p>
          <a:p>
            <a:pPr marL="560070" lvl="1" indent="-285750"/>
            <a:endParaRPr lang="en-US" sz="1600" dirty="0"/>
          </a:p>
          <a:p>
            <a:pPr marL="285750" indent="-285750"/>
            <a:endParaRPr lang="en-US" sz="1800" dirty="0"/>
          </a:p>
        </p:txBody>
      </p:sp>
      <p:pic>
        <p:nvPicPr>
          <p:cNvPr id="3" name="Picture 3" descr="A picture containing photo, sitting, hanging, wire&#10;&#10;Description generated with very high confidence">
            <a:extLst>
              <a:ext uri="{FF2B5EF4-FFF2-40B4-BE49-F238E27FC236}">
                <a16:creationId xmlns:a16="http://schemas.microsoft.com/office/drawing/2014/main" id="{FF7A64D1-1408-4727-B907-5A66191BF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5650" y="701829"/>
            <a:ext cx="4180609" cy="2077297"/>
          </a:xfrm>
          <a:prstGeom prst="rect">
            <a:avLst/>
          </a:prstGeom>
        </p:spPr>
      </p:pic>
      <p:pic>
        <p:nvPicPr>
          <p:cNvPr id="5" name="Picture 7" descr="A picture containing outdoor, small, sitting, flying&#10;&#10;Description generated with very high confidence">
            <a:extLst>
              <a:ext uri="{FF2B5EF4-FFF2-40B4-BE49-F238E27FC236}">
                <a16:creationId xmlns:a16="http://schemas.microsoft.com/office/drawing/2014/main" id="{E633BA24-D9FE-4E77-8C89-8914AD87F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968" y="4404502"/>
            <a:ext cx="3349337" cy="1867653"/>
          </a:xfrm>
          <a:prstGeom prst="rect">
            <a:avLst/>
          </a:prstGeom>
        </p:spPr>
      </p:pic>
      <p:pic>
        <p:nvPicPr>
          <p:cNvPr id="10" name="Picture 11" descr="A picture containing white, black, standing, cat&#10;&#10;Description generated with very high confidence">
            <a:extLst>
              <a:ext uri="{FF2B5EF4-FFF2-40B4-BE49-F238E27FC236}">
                <a16:creationId xmlns:a16="http://schemas.microsoft.com/office/drawing/2014/main" id="{F437F9D5-6AEE-410E-8899-259DB8B30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4059" y="3775246"/>
            <a:ext cx="2743200" cy="2234281"/>
          </a:xfrm>
          <a:prstGeom prst="rect">
            <a:avLst/>
          </a:prstGeom>
        </p:spPr>
      </p:pic>
      <p:pic>
        <p:nvPicPr>
          <p:cNvPr id="15" name="Picture 15" descr="A picture containing outdoor, sitting, water, light&#10;&#10;Description generated with very high confidence">
            <a:extLst>
              <a:ext uri="{FF2B5EF4-FFF2-40B4-BE49-F238E27FC236}">
                <a16:creationId xmlns:a16="http://schemas.microsoft.com/office/drawing/2014/main" id="{E513C42F-F02E-4003-82FD-7C404ED840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5014" y="4403168"/>
            <a:ext cx="3349336" cy="184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542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dpis 1">
            <a:extLst>
              <a:ext uri="{FF2B5EF4-FFF2-40B4-BE49-F238E27FC236}">
                <a16:creationId xmlns:a16="http://schemas.microsoft.com/office/drawing/2014/main" id="{9A28D760-6DD7-4AAF-8D71-C131579CCE65}"/>
              </a:ext>
            </a:extLst>
          </p:cNvPr>
          <p:cNvSpPr txBox="1">
            <a:spLocks/>
          </p:cNvSpPr>
          <p:nvPr/>
        </p:nvSpPr>
        <p:spPr>
          <a:xfrm>
            <a:off x="602672" y="665367"/>
            <a:ext cx="4054269" cy="6716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cs-CZ"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900" dirty="0"/>
              <a:t>Cloud Generator Script</a:t>
            </a:r>
          </a:p>
        </p:txBody>
      </p:sp>
      <p:sp>
        <p:nvSpPr>
          <p:cNvPr id="5" name="Zástupný symbol pro obsah 2">
            <a:extLst>
              <a:ext uri="{FF2B5EF4-FFF2-40B4-BE49-F238E27FC236}">
                <a16:creationId xmlns:a16="http://schemas.microsoft.com/office/drawing/2014/main" id="{2B6AC5EA-8F62-4B1E-9D66-92FBFE227973}"/>
              </a:ext>
            </a:extLst>
          </p:cNvPr>
          <p:cNvSpPr txBox="1">
            <a:spLocks/>
          </p:cNvSpPr>
          <p:nvPr/>
        </p:nvSpPr>
        <p:spPr>
          <a:xfrm>
            <a:off x="602672" y="1525732"/>
            <a:ext cx="6042315" cy="18370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lang="cs-CZ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lang="cs-CZ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en-US" dirty="0"/>
              <a:t>In progress</a:t>
            </a:r>
          </a:p>
          <a:p>
            <a:pPr marL="342900" indent="-342900"/>
            <a:r>
              <a:rPr lang="en-US" dirty="0"/>
              <a:t>Option for choosing which light is used for light march</a:t>
            </a:r>
          </a:p>
          <a:p>
            <a:pPr marL="342900" indent="-342900"/>
            <a:r>
              <a:rPr lang="en-US" dirty="0"/>
              <a:t>Only one light to avoid performance problems</a:t>
            </a:r>
          </a:p>
          <a:p>
            <a:pPr marL="342900" indent="-342900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E527751-092B-475C-94AB-10E85153C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3264" y="2436321"/>
            <a:ext cx="4535631" cy="925892"/>
          </a:xfrm>
          <a:prstGeom prst="rect">
            <a:avLst/>
          </a:prstGeom>
        </p:spPr>
      </p:pic>
      <p:pic>
        <p:nvPicPr>
          <p:cNvPr id="7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EBBDBA75-7319-492C-B6F3-64899D0FD9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469" y="574432"/>
            <a:ext cx="4535631" cy="1059205"/>
          </a:xfrm>
          <a:prstGeom prst="rect">
            <a:avLst/>
          </a:prstGeom>
        </p:spPr>
      </p:pic>
      <p:pic>
        <p:nvPicPr>
          <p:cNvPr id="9" name="Picture 9" descr="A picture containing red, kite, lot, flying&#10;&#10;Description generated with very high confidence">
            <a:extLst>
              <a:ext uri="{FF2B5EF4-FFF2-40B4-BE49-F238E27FC236}">
                <a16:creationId xmlns:a16="http://schemas.microsoft.com/office/drawing/2014/main" id="{2A782FA1-F8CA-415F-ABFF-E5316C5D12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1943" y="3950881"/>
            <a:ext cx="3124201" cy="1631896"/>
          </a:xfrm>
          <a:prstGeom prst="rect">
            <a:avLst/>
          </a:prstGeom>
        </p:spPr>
      </p:pic>
      <p:pic>
        <p:nvPicPr>
          <p:cNvPr id="11" name="Picture 11" descr="A picture containing looking, holding, kite, black&#10;&#10;Description generated with very high confidence">
            <a:extLst>
              <a:ext uri="{FF2B5EF4-FFF2-40B4-BE49-F238E27FC236}">
                <a16:creationId xmlns:a16="http://schemas.microsoft.com/office/drawing/2014/main" id="{C676D580-D94E-413E-B9C8-9902C0B944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741" y="3948794"/>
            <a:ext cx="3115541" cy="1636073"/>
          </a:xfrm>
          <a:prstGeom prst="rect">
            <a:avLst/>
          </a:prstGeom>
        </p:spPr>
      </p:pic>
      <p:pic>
        <p:nvPicPr>
          <p:cNvPr id="13" name="Picture 13" descr="A picture containing light, rain, covered, black&#10;&#10;Description generated with very high confidence">
            <a:extLst>
              <a:ext uri="{FF2B5EF4-FFF2-40B4-BE49-F238E27FC236}">
                <a16:creationId xmlns:a16="http://schemas.microsoft.com/office/drawing/2014/main" id="{C99B44B4-BA3F-4DA3-B240-108FFC341C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2786" y="3949614"/>
            <a:ext cx="3124201" cy="1634431"/>
          </a:xfrm>
          <a:prstGeom prst="rect">
            <a:avLst/>
          </a:prstGeom>
        </p:spPr>
      </p:pic>
      <p:sp>
        <p:nvSpPr>
          <p:cNvPr id="17" name="Zástupný symbol pro obsah 2">
            <a:extLst>
              <a:ext uri="{FF2B5EF4-FFF2-40B4-BE49-F238E27FC236}">
                <a16:creationId xmlns:a16="http://schemas.microsoft.com/office/drawing/2014/main" id="{CD049506-93F6-457D-B235-069E45187F50}"/>
              </a:ext>
            </a:extLst>
          </p:cNvPr>
          <p:cNvSpPr txBox="1">
            <a:spLocks/>
          </p:cNvSpPr>
          <p:nvPr/>
        </p:nvSpPr>
        <p:spPr>
          <a:xfrm>
            <a:off x="1269421" y="5734049"/>
            <a:ext cx="1452997" cy="5208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lang="cs-CZ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lang="cs-CZ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Tile Size: 2</a:t>
            </a:r>
          </a:p>
          <a:p>
            <a:pPr marL="342900" indent="-342900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8" name="Zástupný symbol pro obsah 2">
            <a:extLst>
              <a:ext uri="{FF2B5EF4-FFF2-40B4-BE49-F238E27FC236}">
                <a16:creationId xmlns:a16="http://schemas.microsoft.com/office/drawing/2014/main" id="{ADBE0FC8-5B48-48D2-9B8F-79F37B6C888A}"/>
              </a:ext>
            </a:extLst>
          </p:cNvPr>
          <p:cNvSpPr txBox="1">
            <a:spLocks/>
          </p:cNvSpPr>
          <p:nvPr/>
        </p:nvSpPr>
        <p:spPr>
          <a:xfrm>
            <a:off x="5191988" y="5734048"/>
            <a:ext cx="1530928" cy="6680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lang="cs-CZ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lang="cs-CZ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Tile Size: 10</a:t>
            </a:r>
          </a:p>
          <a:p>
            <a:pPr marL="342900" indent="-342900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9" name="Zástupný symbol pro obsah 2">
            <a:extLst>
              <a:ext uri="{FF2B5EF4-FFF2-40B4-BE49-F238E27FC236}">
                <a16:creationId xmlns:a16="http://schemas.microsoft.com/office/drawing/2014/main" id="{2D66D80D-5F36-462D-B15F-786BE087D632}"/>
              </a:ext>
            </a:extLst>
          </p:cNvPr>
          <p:cNvSpPr txBox="1">
            <a:spLocks/>
          </p:cNvSpPr>
          <p:nvPr/>
        </p:nvSpPr>
        <p:spPr>
          <a:xfrm>
            <a:off x="9088578" y="5734047"/>
            <a:ext cx="1530928" cy="6680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lang="cs-CZ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lang="cs-CZ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Color: Red</a:t>
            </a:r>
          </a:p>
          <a:p>
            <a:pPr marL="342900" indent="-342900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0" name="Zástupný symbol pro obsah 2">
            <a:extLst>
              <a:ext uri="{FF2B5EF4-FFF2-40B4-BE49-F238E27FC236}">
                <a16:creationId xmlns:a16="http://schemas.microsoft.com/office/drawing/2014/main" id="{C713FE4F-EAE6-4F1C-B2A5-AC9D3B749107}"/>
              </a:ext>
            </a:extLst>
          </p:cNvPr>
          <p:cNvSpPr txBox="1">
            <a:spLocks/>
          </p:cNvSpPr>
          <p:nvPr/>
        </p:nvSpPr>
        <p:spPr>
          <a:xfrm>
            <a:off x="8352555" y="6167001"/>
            <a:ext cx="3011632" cy="36498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lang="cs-CZ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lang="cs-CZ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Note: Color is not attenuated</a:t>
            </a:r>
          </a:p>
          <a:p>
            <a:pPr marL="342900" indent="-342900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054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ástupný symbol pro text 3">
            <a:extLst>
              <a:ext uri="{FF2B5EF4-FFF2-40B4-BE49-F238E27FC236}">
                <a16:creationId xmlns:a16="http://schemas.microsoft.com/office/drawing/2014/main" id="{AC25C867-9F33-409E-81AD-3817F0AD2879}"/>
              </a:ext>
            </a:extLst>
          </p:cNvPr>
          <p:cNvSpPr txBox="1">
            <a:spLocks/>
          </p:cNvSpPr>
          <p:nvPr/>
        </p:nvSpPr>
        <p:spPr>
          <a:xfrm>
            <a:off x="601785" y="2638714"/>
            <a:ext cx="5490752" cy="35259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lang="cs-CZ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lang="cs-CZ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lang="cs-CZ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endParaRPr lang="en-US" dirty="0"/>
          </a:p>
        </p:txBody>
      </p:sp>
      <p:pic>
        <p:nvPicPr>
          <p:cNvPr id="2" name="Picture 2">
            <a:hlinkClick r:id="" action="ppaction://media"/>
            <a:extLst>
              <a:ext uri="{FF2B5EF4-FFF2-40B4-BE49-F238E27FC236}">
                <a16:creationId xmlns:a16="http://schemas.microsoft.com/office/drawing/2014/main" id="{A070B386-0F25-4CD3-8FEC-BC904192274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088776" y="1174937"/>
            <a:ext cx="7727576" cy="434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251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roušený kov 16×9">
  <a:themeElements>
    <a:clrScheme name="BroušenýKov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1D5F340F01F94FA2FD29A5E6DC872E" ma:contentTypeVersion="0" ma:contentTypeDescription="Create a new document." ma:contentTypeScope="" ma:versionID="f583bd66513a361a730282b6a794e352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6841151cf538834e171094e4faaf2d73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4FFF20D-36EF-4221-967D-256FA4FE1DA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2C5835C7-785B-4573-B65C-743B0CF8D81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D14CB3C-DD6A-4589-8D58-5C0829F3884F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105</Words>
  <Application>Microsoft Office PowerPoint</Application>
  <PresentationFormat>Widescreen</PresentationFormat>
  <Paragraphs>30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Broušený kov 16×9</vt:lpstr>
      <vt:lpstr>Real-time Volumetric Fog Simulation</vt:lpstr>
      <vt:lpstr>Done so far</vt:lpstr>
      <vt:lpstr>Noise Generation</vt:lpstr>
      <vt:lpstr>Noise Textures for Cloud Rendering</vt:lpstr>
      <vt:lpstr>PowerPoint Presentation</vt:lpstr>
      <vt:lpstr>Ray marching</vt:lpstr>
      <vt:lpstr>Light marching</vt:lpstr>
      <vt:lpstr>PowerPoint Presentation</vt:lpstr>
      <vt:lpstr>PowerPoint Presentation</vt:lpstr>
      <vt:lpstr>Nice to have: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Realt</dc:title>
  <dc:creator/>
  <cp:lastModifiedBy/>
  <cp:revision>684</cp:revision>
  <dcterms:created xsi:type="dcterms:W3CDTF">2013-07-31T17:44:39Z</dcterms:created>
  <dcterms:modified xsi:type="dcterms:W3CDTF">2020-04-26T23:49:20Z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0x0101007C1D5F340F01F94FA2FD29A5E6DC872E</vt:lpwstr>
  </property>
</Properties>
</file>

<file path=docProps/thumbnail.jpeg>
</file>